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jpe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5530" y="300789"/>
            <a:ext cx="2400480" cy="2376475"/>
          </a:xfrm>
          <a:custGeom>
            <a:avLst/>
            <a:gdLst/>
            <a:ahLst/>
            <a:cxnLst/>
            <a:rect r="r" b="b" t="t" l="l"/>
            <a:pathLst>
              <a:path h="2376475" w="2400480">
                <a:moveTo>
                  <a:pt x="0" y="0"/>
                </a:moveTo>
                <a:lnTo>
                  <a:pt x="2400480" y="0"/>
                </a:lnTo>
                <a:lnTo>
                  <a:pt x="2400480" y="2376476"/>
                </a:lnTo>
                <a:lnTo>
                  <a:pt x="0" y="2376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93658" y="1209174"/>
            <a:ext cx="15538784" cy="7868653"/>
            <a:chOff x="0" y="0"/>
            <a:chExt cx="4092519" cy="2072402"/>
          </a:xfrm>
        </p:grpSpPr>
        <p:sp>
          <p:nvSpPr>
            <p:cNvPr name="Freeform 4" id="4"/>
            <p:cNvSpPr/>
            <p:nvPr/>
          </p:nvSpPr>
          <p:spPr>
            <a:xfrm flipH="false" flipV="false" rot="0">
              <a:off x="0" y="0"/>
              <a:ext cx="4092519" cy="2072402"/>
            </a:xfrm>
            <a:custGeom>
              <a:avLst/>
              <a:gdLst/>
              <a:ahLst/>
              <a:cxnLst/>
              <a:rect r="r" b="b" t="t" l="l"/>
              <a:pathLst>
                <a:path h="2072402" w="4092519">
                  <a:moveTo>
                    <a:pt x="0" y="0"/>
                  </a:moveTo>
                  <a:lnTo>
                    <a:pt x="4092519" y="0"/>
                  </a:lnTo>
                  <a:lnTo>
                    <a:pt x="4092519" y="2072402"/>
                  </a:lnTo>
                  <a:lnTo>
                    <a:pt x="0" y="2072402"/>
                  </a:lnTo>
                  <a:close/>
                </a:path>
              </a:pathLst>
            </a:custGeom>
            <a:solidFill>
              <a:srgbClr val="F1847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552640" y="6680050"/>
            <a:ext cx="3857487" cy="3818913"/>
          </a:xfrm>
          <a:custGeom>
            <a:avLst/>
            <a:gdLst/>
            <a:ahLst/>
            <a:cxnLst/>
            <a:rect r="r" b="b" t="t" l="l"/>
            <a:pathLst>
              <a:path h="3818913" w="3857487">
                <a:moveTo>
                  <a:pt x="0" y="0"/>
                </a:moveTo>
                <a:lnTo>
                  <a:pt x="3857488" y="0"/>
                </a:lnTo>
                <a:lnTo>
                  <a:pt x="3857488" y="3818913"/>
                </a:lnTo>
                <a:lnTo>
                  <a:pt x="0" y="3818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481384" y="0"/>
            <a:ext cx="4806616" cy="4806616"/>
          </a:xfrm>
          <a:custGeom>
            <a:avLst/>
            <a:gdLst/>
            <a:ahLst/>
            <a:cxnLst/>
            <a:rect r="r" b="b" t="t" l="l"/>
            <a:pathLst>
              <a:path h="4806616" w="4806616">
                <a:moveTo>
                  <a:pt x="0" y="0"/>
                </a:moveTo>
                <a:lnTo>
                  <a:pt x="4806616" y="0"/>
                </a:lnTo>
                <a:lnTo>
                  <a:pt x="4806616" y="4806616"/>
                </a:lnTo>
                <a:lnTo>
                  <a:pt x="0" y="4806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5530" y="7425644"/>
            <a:ext cx="3070671" cy="1267975"/>
          </a:xfrm>
          <a:custGeom>
            <a:avLst/>
            <a:gdLst/>
            <a:ahLst/>
            <a:cxnLst/>
            <a:rect r="r" b="b" t="t" l="l"/>
            <a:pathLst>
              <a:path h="1267975" w="3070671">
                <a:moveTo>
                  <a:pt x="0" y="0"/>
                </a:moveTo>
                <a:lnTo>
                  <a:pt x="3070671" y="0"/>
                </a:lnTo>
                <a:lnTo>
                  <a:pt x="3070671" y="1267976"/>
                </a:lnTo>
                <a:lnTo>
                  <a:pt x="0" y="1267976"/>
                </a:lnTo>
                <a:lnTo>
                  <a:pt x="0" y="0"/>
                </a:lnTo>
                <a:close/>
              </a:path>
            </a:pathLst>
          </a:custGeom>
          <a:blipFill>
            <a:blip r:embed="rId6">
              <a:extLst>
                <a:ext uri="{96DAC541-7B7A-43D3-8B79-37D633B846F1}">
                  <asvg:svgBlip xmlns:asvg="http://schemas.microsoft.com/office/drawing/2016/SVG/main" r:embed="rId7"/>
                </a:ext>
              </a:extLst>
            </a:blip>
            <a:stretch>
              <a:fillRect l="0" t="0" r="-62675" b="0"/>
            </a:stretch>
          </a:blipFill>
        </p:spPr>
      </p:sp>
      <p:sp>
        <p:nvSpPr>
          <p:cNvPr name="TextBox 9" id="9"/>
          <p:cNvSpPr txBox="true"/>
          <p:nvPr/>
        </p:nvSpPr>
        <p:spPr>
          <a:xfrm rot="0">
            <a:off x="2593117" y="2149972"/>
            <a:ext cx="6295457" cy="3759835"/>
          </a:xfrm>
          <a:prstGeom prst="rect">
            <a:avLst/>
          </a:prstGeom>
        </p:spPr>
        <p:txBody>
          <a:bodyPr anchor="t" rtlCol="false" tIns="0" lIns="0" bIns="0" rIns="0">
            <a:spAutoFit/>
          </a:bodyPr>
          <a:lstStyle/>
          <a:p>
            <a:pPr>
              <a:lnSpc>
                <a:spcPts val="9920"/>
              </a:lnSpc>
            </a:pPr>
            <a:r>
              <a:rPr lang="en-US" sz="8000">
                <a:solidFill>
                  <a:srgbClr val="FFFFFF"/>
                </a:solidFill>
                <a:latin typeface="Montserrat Heavy"/>
              </a:rPr>
              <a:t>ONLINE</a:t>
            </a:r>
          </a:p>
          <a:p>
            <a:pPr>
              <a:lnSpc>
                <a:spcPts val="9920"/>
              </a:lnSpc>
            </a:pPr>
            <a:r>
              <a:rPr lang="en-US" sz="8000">
                <a:solidFill>
                  <a:srgbClr val="FFFFFF"/>
                </a:solidFill>
                <a:latin typeface="Montserrat Heavy"/>
              </a:rPr>
              <a:t>GAMING</a:t>
            </a:r>
          </a:p>
          <a:p>
            <a:pPr>
              <a:lnSpc>
                <a:spcPts val="9920"/>
              </a:lnSpc>
            </a:pPr>
            <a:r>
              <a:rPr lang="en-US" sz="8000">
                <a:solidFill>
                  <a:srgbClr val="FFFFFF"/>
                </a:solidFill>
                <a:latin typeface="Montserrat Heavy"/>
              </a:rPr>
              <a:t>PLATFORM</a:t>
            </a:r>
          </a:p>
        </p:txBody>
      </p:sp>
      <p:sp>
        <p:nvSpPr>
          <p:cNvPr name="TextBox 10" id="10"/>
          <p:cNvSpPr txBox="true"/>
          <p:nvPr/>
        </p:nvSpPr>
        <p:spPr>
          <a:xfrm rot="0">
            <a:off x="2766010" y="6349068"/>
            <a:ext cx="4270748" cy="862076"/>
          </a:xfrm>
          <a:prstGeom prst="rect">
            <a:avLst/>
          </a:prstGeom>
        </p:spPr>
        <p:txBody>
          <a:bodyPr anchor="t" rtlCol="false" tIns="0" lIns="0" bIns="0" rIns="0">
            <a:spAutoFit/>
          </a:bodyPr>
          <a:lstStyle/>
          <a:p>
            <a:pPr>
              <a:lnSpc>
                <a:spcPts val="3471"/>
              </a:lnSpc>
            </a:pPr>
            <a:r>
              <a:rPr lang="en-US" sz="2799">
                <a:solidFill>
                  <a:srgbClr val="000000"/>
                </a:solidFill>
                <a:latin typeface="Montserrat Bold"/>
              </a:rPr>
              <a:t>By Ayan Ghosh</a:t>
            </a:r>
          </a:p>
          <a:p>
            <a:pPr>
              <a:lnSpc>
                <a:spcPts val="3471"/>
              </a:lnSpc>
              <a:spcBef>
                <a:spcPct val="0"/>
              </a:spcBef>
            </a:pPr>
            <a:r>
              <a:rPr lang="en-US" sz="2799">
                <a:solidFill>
                  <a:srgbClr val="000000"/>
                </a:solidFill>
                <a:latin typeface="Montserrat Bold"/>
              </a:rPr>
              <a:t>     Souradeep Dutta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20637" y="0"/>
            <a:ext cx="3567363" cy="3717758"/>
            <a:chOff x="0" y="0"/>
            <a:chExt cx="939552" cy="979163"/>
          </a:xfrm>
        </p:grpSpPr>
        <p:sp>
          <p:nvSpPr>
            <p:cNvPr name="Freeform 3" id="3"/>
            <p:cNvSpPr/>
            <p:nvPr/>
          </p:nvSpPr>
          <p:spPr>
            <a:xfrm flipH="false" flipV="false" rot="0">
              <a:off x="0" y="0"/>
              <a:ext cx="939552" cy="979163"/>
            </a:xfrm>
            <a:custGeom>
              <a:avLst/>
              <a:gdLst/>
              <a:ahLst/>
              <a:cxnLst/>
              <a:rect r="r" b="b" t="t" l="l"/>
              <a:pathLst>
                <a:path h="979163" w="939552">
                  <a:moveTo>
                    <a:pt x="0" y="0"/>
                  </a:moveTo>
                  <a:lnTo>
                    <a:pt x="939552" y="0"/>
                  </a:lnTo>
                  <a:lnTo>
                    <a:pt x="939552" y="979163"/>
                  </a:lnTo>
                  <a:lnTo>
                    <a:pt x="0" y="979163"/>
                  </a:lnTo>
                  <a:close/>
                </a:path>
              </a:pathLst>
            </a:custGeom>
            <a:solidFill>
              <a:srgbClr val="F1847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53544" y="1028700"/>
            <a:ext cx="5397238" cy="8229600"/>
          </a:xfrm>
          <a:custGeom>
            <a:avLst/>
            <a:gdLst/>
            <a:ahLst/>
            <a:cxnLst/>
            <a:rect r="r" b="b" t="t" l="l"/>
            <a:pathLst>
              <a:path h="8229600" w="5397238">
                <a:moveTo>
                  <a:pt x="0" y="0"/>
                </a:moveTo>
                <a:lnTo>
                  <a:pt x="5397239" y="0"/>
                </a:lnTo>
                <a:lnTo>
                  <a:pt x="5397239" y="8229600"/>
                </a:lnTo>
                <a:lnTo>
                  <a:pt x="0" y="8229600"/>
                </a:lnTo>
                <a:lnTo>
                  <a:pt x="0" y="0"/>
                </a:lnTo>
                <a:close/>
              </a:path>
            </a:pathLst>
          </a:custGeom>
          <a:blipFill>
            <a:blip r:embed="rId2"/>
            <a:stretch>
              <a:fillRect l="-889" t="0" r="-889" b="0"/>
            </a:stretch>
          </a:blipFill>
        </p:spPr>
      </p:sp>
      <p:sp>
        <p:nvSpPr>
          <p:cNvPr name="Freeform 6" id="6"/>
          <p:cNvSpPr/>
          <p:nvPr/>
        </p:nvSpPr>
        <p:spPr>
          <a:xfrm flipH="false" flipV="false" rot="0">
            <a:off x="0" y="4959121"/>
            <a:ext cx="1875175" cy="3667989"/>
          </a:xfrm>
          <a:custGeom>
            <a:avLst/>
            <a:gdLst/>
            <a:ahLst/>
            <a:cxnLst/>
            <a:rect r="r" b="b" t="t" l="l"/>
            <a:pathLst>
              <a:path h="3667989" w="1875175">
                <a:moveTo>
                  <a:pt x="0" y="0"/>
                </a:moveTo>
                <a:lnTo>
                  <a:pt x="1875175" y="0"/>
                </a:lnTo>
                <a:lnTo>
                  <a:pt x="1875175" y="3667989"/>
                </a:lnTo>
                <a:lnTo>
                  <a:pt x="0" y="3667989"/>
                </a:lnTo>
                <a:lnTo>
                  <a:pt x="0" y="0"/>
                </a:lnTo>
                <a:close/>
              </a:path>
            </a:pathLst>
          </a:custGeom>
          <a:blipFill>
            <a:blip r:embed="rId3">
              <a:extLst>
                <a:ext uri="{96DAC541-7B7A-43D3-8B79-37D633B846F1}">
                  <asvg:svgBlip xmlns:asvg="http://schemas.microsoft.com/office/drawing/2016/SVG/main" r:embed="rId4"/>
                </a:ext>
              </a:extLst>
            </a:blip>
            <a:stretch>
              <a:fillRect l="-98883" t="0" r="0" b="-657"/>
            </a:stretch>
          </a:blipFill>
        </p:spPr>
      </p:sp>
      <p:sp>
        <p:nvSpPr>
          <p:cNvPr name="Freeform 7" id="7"/>
          <p:cNvSpPr/>
          <p:nvPr/>
        </p:nvSpPr>
        <p:spPr>
          <a:xfrm flipH="false" flipV="false" rot="0">
            <a:off x="13354073" y="5625412"/>
            <a:ext cx="1366563" cy="1607722"/>
          </a:xfrm>
          <a:custGeom>
            <a:avLst/>
            <a:gdLst/>
            <a:ahLst/>
            <a:cxnLst/>
            <a:rect r="r" b="b" t="t" l="l"/>
            <a:pathLst>
              <a:path h="1607722" w="1366563">
                <a:moveTo>
                  <a:pt x="0" y="0"/>
                </a:moveTo>
                <a:lnTo>
                  <a:pt x="1366564" y="0"/>
                </a:lnTo>
                <a:lnTo>
                  <a:pt x="1366564" y="1607722"/>
                </a:lnTo>
                <a:lnTo>
                  <a:pt x="0" y="1607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04869">
            <a:off x="11435405" y="7477372"/>
            <a:ext cx="5771894" cy="2718037"/>
          </a:xfrm>
          <a:custGeom>
            <a:avLst/>
            <a:gdLst/>
            <a:ahLst/>
            <a:cxnLst/>
            <a:rect r="r" b="b" t="t" l="l"/>
            <a:pathLst>
              <a:path h="2718037" w="5771894">
                <a:moveTo>
                  <a:pt x="0" y="0"/>
                </a:moveTo>
                <a:lnTo>
                  <a:pt x="5771894" y="0"/>
                </a:lnTo>
                <a:lnTo>
                  <a:pt x="5771894" y="2718037"/>
                </a:lnTo>
                <a:lnTo>
                  <a:pt x="0" y="2718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20637" y="4361892"/>
            <a:ext cx="1911417" cy="4368954"/>
          </a:xfrm>
          <a:custGeom>
            <a:avLst/>
            <a:gdLst/>
            <a:ahLst/>
            <a:cxnLst/>
            <a:rect r="r" b="b" t="t" l="l"/>
            <a:pathLst>
              <a:path h="4368954" w="1911417">
                <a:moveTo>
                  <a:pt x="0" y="0"/>
                </a:moveTo>
                <a:lnTo>
                  <a:pt x="1911417" y="0"/>
                </a:lnTo>
                <a:lnTo>
                  <a:pt x="1911417" y="4368954"/>
                </a:lnTo>
                <a:lnTo>
                  <a:pt x="0" y="43689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2242759" y="1729796"/>
            <a:ext cx="7850329" cy="1348259"/>
            <a:chOff x="0" y="0"/>
            <a:chExt cx="2065575" cy="354753"/>
          </a:xfrm>
        </p:grpSpPr>
        <p:sp>
          <p:nvSpPr>
            <p:cNvPr name="Freeform 11" id="11"/>
            <p:cNvSpPr/>
            <p:nvPr/>
          </p:nvSpPr>
          <p:spPr>
            <a:xfrm flipH="false" flipV="false" rot="0">
              <a:off x="0" y="0"/>
              <a:ext cx="2065575" cy="354753"/>
            </a:xfrm>
            <a:custGeom>
              <a:avLst/>
              <a:gdLst/>
              <a:ahLst/>
              <a:cxnLst/>
              <a:rect r="r" b="b" t="t" l="l"/>
              <a:pathLst>
                <a:path h="354753" w="2065575">
                  <a:moveTo>
                    <a:pt x="56213" y="0"/>
                  </a:moveTo>
                  <a:lnTo>
                    <a:pt x="2009362" y="0"/>
                  </a:lnTo>
                  <a:cubicBezTo>
                    <a:pt x="2024271" y="0"/>
                    <a:pt x="2038569" y="5922"/>
                    <a:pt x="2049111" y="16464"/>
                  </a:cubicBezTo>
                  <a:cubicBezTo>
                    <a:pt x="2059653" y="27006"/>
                    <a:pt x="2065575" y="41304"/>
                    <a:pt x="2065575" y="56213"/>
                  </a:cubicBezTo>
                  <a:lnTo>
                    <a:pt x="2065575" y="298540"/>
                  </a:lnTo>
                  <a:cubicBezTo>
                    <a:pt x="2065575" y="313449"/>
                    <a:pt x="2059653" y="327747"/>
                    <a:pt x="2049111" y="338289"/>
                  </a:cubicBezTo>
                  <a:cubicBezTo>
                    <a:pt x="2038569" y="348831"/>
                    <a:pt x="2024271" y="354753"/>
                    <a:pt x="2009362" y="354753"/>
                  </a:cubicBezTo>
                  <a:lnTo>
                    <a:pt x="56213" y="354753"/>
                  </a:lnTo>
                  <a:cubicBezTo>
                    <a:pt x="41304" y="354753"/>
                    <a:pt x="27006" y="348831"/>
                    <a:pt x="16464" y="338289"/>
                  </a:cubicBezTo>
                  <a:cubicBezTo>
                    <a:pt x="5922" y="327747"/>
                    <a:pt x="0" y="313449"/>
                    <a:pt x="0" y="298540"/>
                  </a:cubicBezTo>
                  <a:lnTo>
                    <a:pt x="0" y="56213"/>
                  </a:lnTo>
                  <a:cubicBezTo>
                    <a:pt x="0" y="41304"/>
                    <a:pt x="5922" y="27006"/>
                    <a:pt x="16464" y="16464"/>
                  </a:cubicBezTo>
                  <a:cubicBezTo>
                    <a:pt x="27006" y="5922"/>
                    <a:pt x="41304" y="0"/>
                    <a:pt x="56213" y="0"/>
                  </a:cubicBezTo>
                  <a:close/>
                </a:path>
              </a:pathLst>
            </a:custGeom>
            <a:solidFill>
              <a:srgbClr val="F18470"/>
            </a:solidFill>
          </p:spPr>
        </p:sp>
        <p:sp>
          <p:nvSpPr>
            <p:cNvPr name="TextBox 12" id="12"/>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13" id="13"/>
          <p:cNvSpPr txBox="true"/>
          <p:nvPr/>
        </p:nvSpPr>
        <p:spPr>
          <a:xfrm rot="0">
            <a:off x="2830503" y="1991811"/>
            <a:ext cx="7535826" cy="738505"/>
          </a:xfrm>
          <a:prstGeom prst="rect">
            <a:avLst/>
          </a:prstGeom>
        </p:spPr>
        <p:txBody>
          <a:bodyPr anchor="t" rtlCol="false" tIns="0" lIns="0" bIns="0" rIns="0">
            <a:spAutoFit/>
          </a:bodyPr>
          <a:lstStyle/>
          <a:p>
            <a:pPr>
              <a:lnSpc>
                <a:spcPts val="6020"/>
              </a:lnSpc>
              <a:spcBef>
                <a:spcPct val="0"/>
              </a:spcBef>
            </a:pPr>
            <a:r>
              <a:rPr lang="en-US" sz="4300">
                <a:solidFill>
                  <a:srgbClr val="000000"/>
                </a:solidFill>
                <a:latin typeface="Montserrat Heavy"/>
              </a:rPr>
              <a:t>  TECHNOLOGY USED</a:t>
            </a:r>
          </a:p>
        </p:txBody>
      </p:sp>
      <p:sp>
        <p:nvSpPr>
          <p:cNvPr name="TextBox 14" id="14"/>
          <p:cNvSpPr txBox="true"/>
          <p:nvPr/>
        </p:nvSpPr>
        <p:spPr>
          <a:xfrm rot="0">
            <a:off x="2398271" y="3411586"/>
            <a:ext cx="7535826" cy="5424805"/>
          </a:xfrm>
          <a:prstGeom prst="rect">
            <a:avLst/>
          </a:prstGeom>
        </p:spPr>
        <p:txBody>
          <a:bodyPr anchor="t" rtlCol="false" tIns="0" lIns="0" bIns="0" rIns="0">
            <a:spAutoFit/>
          </a:bodyPr>
          <a:lstStyle/>
          <a:p>
            <a:pPr algn="ctr">
              <a:lnSpc>
                <a:spcPts val="3919"/>
              </a:lnSpc>
            </a:pPr>
          </a:p>
          <a:p>
            <a:pPr algn="ctr">
              <a:lnSpc>
                <a:spcPts val="3919"/>
              </a:lnSpc>
              <a:spcBef>
                <a:spcPct val="0"/>
              </a:spcBef>
            </a:pPr>
            <a:r>
              <a:rPr lang="en-US" sz="2799">
                <a:solidFill>
                  <a:srgbClr val="000000"/>
                </a:solidFill>
                <a:latin typeface="Montserrat Semi-Bold"/>
              </a:rPr>
              <a:t>             </a:t>
            </a:r>
            <a:r>
              <a:rPr lang="en-US" sz="2799">
                <a:solidFill>
                  <a:srgbClr val="000000"/>
                </a:solidFill>
                <a:latin typeface="Montserrat Semi-Bold"/>
              </a:rPr>
              <a:t>Our application is built using the </a:t>
            </a:r>
            <a:r>
              <a:rPr lang="en-US" sz="2799">
                <a:solidFill>
                  <a:srgbClr val="000000"/>
                </a:solidFill>
                <a:latin typeface="Montserrat Bold"/>
              </a:rPr>
              <a:t>JAVA</a:t>
            </a:r>
            <a:r>
              <a:rPr lang="en-US" sz="2799">
                <a:solidFill>
                  <a:srgbClr val="000000"/>
                </a:solidFill>
                <a:latin typeface="Montserrat Semi-Bold"/>
              </a:rPr>
              <a:t> and</a:t>
            </a:r>
            <a:r>
              <a:rPr lang="en-US" sz="2799">
                <a:solidFill>
                  <a:srgbClr val="000000"/>
                </a:solidFill>
                <a:latin typeface="Montserrat Bold"/>
              </a:rPr>
              <a:t> XML</a:t>
            </a:r>
            <a:r>
              <a:rPr lang="en-US" sz="2799">
                <a:solidFill>
                  <a:srgbClr val="000000"/>
                </a:solidFill>
                <a:latin typeface="Montserrat Semi-Bold"/>
              </a:rPr>
              <a:t> languages, with data storage managed through the </a:t>
            </a:r>
            <a:r>
              <a:rPr lang="en-US" sz="2799">
                <a:solidFill>
                  <a:srgbClr val="000000"/>
                </a:solidFill>
                <a:latin typeface="Montserrat Bold"/>
              </a:rPr>
              <a:t>Android SQLite DB</a:t>
            </a:r>
            <a:r>
              <a:rPr lang="en-US" sz="2799">
                <a:solidFill>
                  <a:srgbClr val="000000"/>
                </a:solidFill>
                <a:latin typeface="Montserrat Semi-Bold"/>
              </a:rPr>
              <a:t>. We utilize the </a:t>
            </a:r>
            <a:r>
              <a:rPr lang="en-US" sz="2799">
                <a:solidFill>
                  <a:srgbClr val="000000"/>
                </a:solidFill>
                <a:latin typeface="Montserrat Bold"/>
              </a:rPr>
              <a:t>Asynctask</a:t>
            </a:r>
            <a:r>
              <a:rPr lang="en-US" sz="2799">
                <a:solidFill>
                  <a:srgbClr val="000000"/>
                </a:solidFill>
                <a:latin typeface="Montserrat Semi-Bold"/>
              </a:rPr>
              <a:t> framework for handling asynchronous tasks and the </a:t>
            </a:r>
            <a:r>
              <a:rPr lang="en-US" sz="2799">
                <a:solidFill>
                  <a:srgbClr val="000000"/>
                </a:solidFill>
                <a:latin typeface="Montserrat Bold"/>
              </a:rPr>
              <a:t>Room Persistence Library</a:t>
            </a:r>
            <a:r>
              <a:rPr lang="en-US" sz="2799">
                <a:solidFill>
                  <a:srgbClr val="000000"/>
                </a:solidFill>
                <a:latin typeface="Montserrat Semi-Bold"/>
              </a:rPr>
              <a:t> to streamline database operations. These components collectively enable us to provide a robust and efficient user experience within our Android app.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20637" y="0"/>
            <a:ext cx="3567363" cy="3717758"/>
            <a:chOff x="0" y="0"/>
            <a:chExt cx="939552" cy="979163"/>
          </a:xfrm>
        </p:grpSpPr>
        <p:sp>
          <p:nvSpPr>
            <p:cNvPr name="Freeform 3" id="3"/>
            <p:cNvSpPr/>
            <p:nvPr/>
          </p:nvSpPr>
          <p:spPr>
            <a:xfrm flipH="false" flipV="false" rot="0">
              <a:off x="0" y="0"/>
              <a:ext cx="939552" cy="979163"/>
            </a:xfrm>
            <a:custGeom>
              <a:avLst/>
              <a:gdLst/>
              <a:ahLst/>
              <a:cxnLst/>
              <a:rect r="r" b="b" t="t" l="l"/>
              <a:pathLst>
                <a:path h="979163" w="939552">
                  <a:moveTo>
                    <a:pt x="0" y="0"/>
                  </a:moveTo>
                  <a:lnTo>
                    <a:pt x="939552" y="0"/>
                  </a:lnTo>
                  <a:lnTo>
                    <a:pt x="939552" y="979163"/>
                  </a:lnTo>
                  <a:lnTo>
                    <a:pt x="0" y="979163"/>
                  </a:lnTo>
                  <a:close/>
                </a:path>
              </a:pathLst>
            </a:custGeom>
            <a:solidFill>
              <a:srgbClr val="F1847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53544" y="1028700"/>
            <a:ext cx="5397238" cy="8229600"/>
          </a:xfrm>
          <a:custGeom>
            <a:avLst/>
            <a:gdLst/>
            <a:ahLst/>
            <a:cxnLst/>
            <a:rect r="r" b="b" t="t" l="l"/>
            <a:pathLst>
              <a:path h="8229600" w="5397238">
                <a:moveTo>
                  <a:pt x="0" y="0"/>
                </a:moveTo>
                <a:lnTo>
                  <a:pt x="5397239" y="0"/>
                </a:lnTo>
                <a:lnTo>
                  <a:pt x="5397239" y="8229600"/>
                </a:lnTo>
                <a:lnTo>
                  <a:pt x="0" y="8229600"/>
                </a:lnTo>
                <a:lnTo>
                  <a:pt x="0" y="0"/>
                </a:lnTo>
                <a:close/>
              </a:path>
            </a:pathLst>
          </a:custGeom>
          <a:blipFill>
            <a:blip r:embed="rId2"/>
            <a:stretch>
              <a:fillRect l="-66617" t="0" r="-66617" b="0"/>
            </a:stretch>
          </a:blipFill>
        </p:spPr>
      </p:sp>
      <p:sp>
        <p:nvSpPr>
          <p:cNvPr name="Freeform 6" id="6"/>
          <p:cNvSpPr/>
          <p:nvPr/>
        </p:nvSpPr>
        <p:spPr>
          <a:xfrm flipH="false" flipV="false" rot="0">
            <a:off x="0" y="4959121"/>
            <a:ext cx="1875175" cy="3667989"/>
          </a:xfrm>
          <a:custGeom>
            <a:avLst/>
            <a:gdLst/>
            <a:ahLst/>
            <a:cxnLst/>
            <a:rect r="r" b="b" t="t" l="l"/>
            <a:pathLst>
              <a:path h="3667989" w="1875175">
                <a:moveTo>
                  <a:pt x="0" y="0"/>
                </a:moveTo>
                <a:lnTo>
                  <a:pt x="1875175" y="0"/>
                </a:lnTo>
                <a:lnTo>
                  <a:pt x="1875175" y="3667989"/>
                </a:lnTo>
                <a:lnTo>
                  <a:pt x="0" y="3667989"/>
                </a:lnTo>
                <a:lnTo>
                  <a:pt x="0" y="0"/>
                </a:lnTo>
                <a:close/>
              </a:path>
            </a:pathLst>
          </a:custGeom>
          <a:blipFill>
            <a:blip r:embed="rId3">
              <a:extLst>
                <a:ext uri="{96DAC541-7B7A-43D3-8B79-37D633B846F1}">
                  <asvg:svgBlip xmlns:asvg="http://schemas.microsoft.com/office/drawing/2016/SVG/main" r:embed="rId4"/>
                </a:ext>
              </a:extLst>
            </a:blip>
            <a:stretch>
              <a:fillRect l="-98883" t="0" r="0" b="-657"/>
            </a:stretch>
          </a:blipFill>
        </p:spPr>
      </p:sp>
      <p:grpSp>
        <p:nvGrpSpPr>
          <p:cNvPr name="Group 7" id="7"/>
          <p:cNvGrpSpPr/>
          <p:nvPr/>
        </p:nvGrpSpPr>
        <p:grpSpPr>
          <a:xfrm rot="0">
            <a:off x="2242759" y="1729796"/>
            <a:ext cx="8005932" cy="1469284"/>
            <a:chOff x="0" y="0"/>
            <a:chExt cx="2106517" cy="386597"/>
          </a:xfrm>
        </p:grpSpPr>
        <p:sp>
          <p:nvSpPr>
            <p:cNvPr name="Freeform 8" id="8"/>
            <p:cNvSpPr/>
            <p:nvPr/>
          </p:nvSpPr>
          <p:spPr>
            <a:xfrm flipH="false" flipV="false" rot="0">
              <a:off x="0" y="0"/>
              <a:ext cx="2106517" cy="386597"/>
            </a:xfrm>
            <a:custGeom>
              <a:avLst/>
              <a:gdLst/>
              <a:ahLst/>
              <a:cxnLst/>
              <a:rect r="r" b="b" t="t" l="l"/>
              <a:pathLst>
                <a:path h="386597" w="2106517">
                  <a:moveTo>
                    <a:pt x="55120" y="0"/>
                  </a:moveTo>
                  <a:lnTo>
                    <a:pt x="2051397" y="0"/>
                  </a:lnTo>
                  <a:cubicBezTo>
                    <a:pt x="2066016" y="0"/>
                    <a:pt x="2080036" y="5807"/>
                    <a:pt x="2090373" y="16144"/>
                  </a:cubicBezTo>
                  <a:cubicBezTo>
                    <a:pt x="2100710" y="26481"/>
                    <a:pt x="2106517" y="40501"/>
                    <a:pt x="2106517" y="55120"/>
                  </a:cubicBezTo>
                  <a:lnTo>
                    <a:pt x="2106517" y="331477"/>
                  </a:lnTo>
                  <a:cubicBezTo>
                    <a:pt x="2106517" y="361919"/>
                    <a:pt x="2081839" y="386597"/>
                    <a:pt x="2051397" y="386597"/>
                  </a:cubicBezTo>
                  <a:lnTo>
                    <a:pt x="55120" y="386597"/>
                  </a:lnTo>
                  <a:cubicBezTo>
                    <a:pt x="24678" y="386597"/>
                    <a:pt x="0" y="361919"/>
                    <a:pt x="0" y="331477"/>
                  </a:cubicBezTo>
                  <a:lnTo>
                    <a:pt x="0" y="55120"/>
                  </a:lnTo>
                  <a:cubicBezTo>
                    <a:pt x="0" y="24678"/>
                    <a:pt x="24678" y="0"/>
                    <a:pt x="55120" y="0"/>
                  </a:cubicBezTo>
                  <a:close/>
                </a:path>
              </a:pathLst>
            </a:custGeom>
            <a:solidFill>
              <a:srgbClr val="F18470"/>
            </a:solidFill>
          </p:spPr>
        </p:sp>
        <p:sp>
          <p:nvSpPr>
            <p:cNvPr name="TextBox 9" id="9"/>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10" id="10"/>
          <p:cNvSpPr txBox="true"/>
          <p:nvPr/>
        </p:nvSpPr>
        <p:spPr>
          <a:xfrm rot="0">
            <a:off x="2398271" y="2070103"/>
            <a:ext cx="7535826" cy="712470"/>
          </a:xfrm>
          <a:prstGeom prst="rect">
            <a:avLst/>
          </a:prstGeom>
        </p:spPr>
        <p:txBody>
          <a:bodyPr anchor="t" rtlCol="false" tIns="0" lIns="0" bIns="0" rIns="0">
            <a:spAutoFit/>
          </a:bodyPr>
          <a:lstStyle/>
          <a:p>
            <a:pPr>
              <a:lnSpc>
                <a:spcPts val="5880"/>
              </a:lnSpc>
              <a:spcBef>
                <a:spcPct val="0"/>
              </a:spcBef>
            </a:pPr>
            <a:r>
              <a:rPr lang="en-US" sz="4200">
                <a:solidFill>
                  <a:srgbClr val="000000"/>
                </a:solidFill>
                <a:latin typeface="Montserrat Heavy"/>
              </a:rPr>
              <a:t>  FUTURE ENHANCEMENT</a:t>
            </a:r>
          </a:p>
        </p:txBody>
      </p:sp>
      <p:sp>
        <p:nvSpPr>
          <p:cNvPr name="TextBox 11" id="11"/>
          <p:cNvSpPr txBox="true"/>
          <p:nvPr/>
        </p:nvSpPr>
        <p:spPr>
          <a:xfrm rot="0">
            <a:off x="2398271" y="3411586"/>
            <a:ext cx="7535826" cy="5424805"/>
          </a:xfrm>
          <a:prstGeom prst="rect">
            <a:avLst/>
          </a:prstGeom>
        </p:spPr>
        <p:txBody>
          <a:bodyPr anchor="t" rtlCol="false" tIns="0" lIns="0" bIns="0" rIns="0">
            <a:spAutoFit/>
          </a:bodyPr>
          <a:lstStyle/>
          <a:p>
            <a:pPr algn="ctr">
              <a:lnSpc>
                <a:spcPts val="3919"/>
              </a:lnSpc>
            </a:pPr>
          </a:p>
          <a:p>
            <a:pPr algn="ctr">
              <a:lnSpc>
                <a:spcPts val="3919"/>
              </a:lnSpc>
              <a:spcBef>
                <a:spcPct val="0"/>
              </a:spcBef>
            </a:pPr>
            <a:r>
              <a:rPr lang="en-US" sz="2799">
                <a:solidFill>
                  <a:srgbClr val="000000"/>
                </a:solidFill>
                <a:latin typeface="Montserrat Semi-Bold"/>
              </a:rPr>
              <a:t>We have a forward-looking strategy for continual improvement, with plans to introduce fresh quiz categories and innovative features. Our approach is driven by user feedback and industry trends, ensuring that our platform evolves in response to the demands and preferences of our users, as well as staying current with the latest developments in the gaming industry.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6588930" y="0"/>
            <a:ext cx="1699070" cy="3381212"/>
          </a:xfrm>
          <a:custGeom>
            <a:avLst/>
            <a:gdLst/>
            <a:ahLst/>
            <a:cxnLst/>
            <a:rect r="r" b="b" t="t" l="l"/>
            <a:pathLst>
              <a:path h="3381212" w="1699070">
                <a:moveTo>
                  <a:pt x="0" y="0"/>
                </a:moveTo>
                <a:lnTo>
                  <a:pt x="1699070" y="0"/>
                </a:lnTo>
                <a:lnTo>
                  <a:pt x="1699070" y="3381212"/>
                </a:lnTo>
                <a:lnTo>
                  <a:pt x="0" y="3381212"/>
                </a:lnTo>
                <a:lnTo>
                  <a:pt x="0" y="0"/>
                </a:lnTo>
                <a:close/>
              </a:path>
            </a:pathLst>
          </a:custGeom>
          <a:blipFill>
            <a:blip r:embed="rId2">
              <a:extLst>
                <a:ext uri="{96DAC541-7B7A-43D3-8B79-37D633B846F1}">
                  <asvg:svgBlip xmlns:asvg="http://schemas.microsoft.com/office/drawing/2016/SVG/main" r:embed="rId3"/>
                </a:ext>
              </a:extLst>
            </a:blip>
            <a:stretch>
              <a:fillRect l="-99003" t="0" r="0" b="0"/>
            </a:stretch>
          </a:blipFill>
        </p:spPr>
      </p:sp>
      <p:sp>
        <p:nvSpPr>
          <p:cNvPr name="Freeform 3" id="3"/>
          <p:cNvSpPr/>
          <p:nvPr/>
        </p:nvSpPr>
        <p:spPr>
          <a:xfrm flipH="true" flipV="false" rot="-10800000">
            <a:off x="0" y="0"/>
            <a:ext cx="1699070" cy="3381212"/>
          </a:xfrm>
          <a:custGeom>
            <a:avLst/>
            <a:gdLst/>
            <a:ahLst/>
            <a:cxnLst/>
            <a:rect r="r" b="b" t="t" l="l"/>
            <a:pathLst>
              <a:path h="3381212" w="1699070">
                <a:moveTo>
                  <a:pt x="1699070" y="0"/>
                </a:moveTo>
                <a:lnTo>
                  <a:pt x="0" y="0"/>
                </a:lnTo>
                <a:lnTo>
                  <a:pt x="0" y="3381212"/>
                </a:lnTo>
                <a:lnTo>
                  <a:pt x="1699070" y="3381212"/>
                </a:lnTo>
                <a:lnTo>
                  <a:pt x="1699070" y="0"/>
                </a:lnTo>
                <a:close/>
              </a:path>
            </a:pathLst>
          </a:custGeom>
          <a:blipFill>
            <a:blip r:embed="rId2">
              <a:extLst>
                <a:ext uri="{96DAC541-7B7A-43D3-8B79-37D633B846F1}">
                  <asvg:svgBlip xmlns:asvg="http://schemas.microsoft.com/office/drawing/2016/SVG/main" r:embed="rId3"/>
                </a:ext>
              </a:extLst>
            </a:blip>
            <a:stretch>
              <a:fillRect l="-99003" t="0" r="0" b="0"/>
            </a:stretch>
          </a:blipFill>
        </p:spPr>
      </p:sp>
      <p:sp>
        <p:nvSpPr>
          <p:cNvPr name="Freeform 4" id="4"/>
          <p:cNvSpPr/>
          <p:nvPr/>
        </p:nvSpPr>
        <p:spPr>
          <a:xfrm flipH="false" flipV="false" rot="5400000">
            <a:off x="1329007" y="-691388"/>
            <a:ext cx="1446300" cy="2829076"/>
          </a:xfrm>
          <a:custGeom>
            <a:avLst/>
            <a:gdLst/>
            <a:ahLst/>
            <a:cxnLst/>
            <a:rect r="r" b="b" t="t" l="l"/>
            <a:pathLst>
              <a:path h="2829076" w="1446300">
                <a:moveTo>
                  <a:pt x="0" y="0"/>
                </a:moveTo>
                <a:lnTo>
                  <a:pt x="1446300" y="0"/>
                </a:lnTo>
                <a:lnTo>
                  <a:pt x="1446300" y="2829076"/>
                </a:lnTo>
                <a:lnTo>
                  <a:pt x="0" y="2829076"/>
                </a:lnTo>
                <a:lnTo>
                  <a:pt x="0" y="0"/>
                </a:lnTo>
                <a:close/>
              </a:path>
            </a:pathLst>
          </a:custGeom>
          <a:blipFill>
            <a:blip r:embed="rId4">
              <a:extLst>
                <a:ext uri="{96DAC541-7B7A-43D3-8B79-37D633B846F1}">
                  <asvg:svgBlip xmlns:asvg="http://schemas.microsoft.com/office/drawing/2016/SVG/main" r:embed="rId5"/>
                </a:ext>
              </a:extLst>
            </a:blip>
            <a:stretch>
              <a:fillRect l="-98883" t="0" r="0" b="-657"/>
            </a:stretch>
          </a:blipFill>
        </p:spPr>
      </p:sp>
      <p:sp>
        <p:nvSpPr>
          <p:cNvPr name="Freeform 5" id="5"/>
          <p:cNvSpPr/>
          <p:nvPr/>
        </p:nvSpPr>
        <p:spPr>
          <a:xfrm flipH="false" flipV="false" rot="5400000">
            <a:off x="15616507" y="-691388"/>
            <a:ext cx="1446300" cy="2829076"/>
          </a:xfrm>
          <a:custGeom>
            <a:avLst/>
            <a:gdLst/>
            <a:ahLst/>
            <a:cxnLst/>
            <a:rect r="r" b="b" t="t" l="l"/>
            <a:pathLst>
              <a:path h="2829076" w="1446300">
                <a:moveTo>
                  <a:pt x="0" y="0"/>
                </a:moveTo>
                <a:lnTo>
                  <a:pt x="1446300" y="0"/>
                </a:lnTo>
                <a:lnTo>
                  <a:pt x="1446300" y="2829076"/>
                </a:lnTo>
                <a:lnTo>
                  <a:pt x="0" y="2829076"/>
                </a:lnTo>
                <a:lnTo>
                  <a:pt x="0" y="0"/>
                </a:lnTo>
                <a:close/>
              </a:path>
            </a:pathLst>
          </a:custGeom>
          <a:blipFill>
            <a:blip r:embed="rId6">
              <a:extLst>
                <a:ext uri="{96DAC541-7B7A-43D3-8B79-37D633B846F1}">
                  <asvg:svgBlip xmlns:asvg="http://schemas.microsoft.com/office/drawing/2016/SVG/main" r:embed="rId7"/>
                </a:ext>
              </a:extLst>
            </a:blip>
            <a:stretch>
              <a:fillRect l="-98883" t="0" r="0" b="-657"/>
            </a:stretch>
          </a:blipFill>
        </p:spPr>
      </p:sp>
      <p:grpSp>
        <p:nvGrpSpPr>
          <p:cNvPr name="Group 6" id="6"/>
          <p:cNvGrpSpPr/>
          <p:nvPr/>
        </p:nvGrpSpPr>
        <p:grpSpPr>
          <a:xfrm rot="0">
            <a:off x="-103736" y="6562062"/>
            <a:ext cx="18391736" cy="4671118"/>
            <a:chOff x="0" y="0"/>
            <a:chExt cx="4843914" cy="1230253"/>
          </a:xfrm>
        </p:grpSpPr>
        <p:sp>
          <p:nvSpPr>
            <p:cNvPr name="Freeform 7" id="7"/>
            <p:cNvSpPr/>
            <p:nvPr/>
          </p:nvSpPr>
          <p:spPr>
            <a:xfrm flipH="false" flipV="false" rot="0">
              <a:off x="0" y="0"/>
              <a:ext cx="4843914" cy="1230253"/>
            </a:xfrm>
            <a:custGeom>
              <a:avLst/>
              <a:gdLst/>
              <a:ahLst/>
              <a:cxnLst/>
              <a:rect r="r" b="b" t="t" l="l"/>
              <a:pathLst>
                <a:path h="1230253" w="4843914">
                  <a:moveTo>
                    <a:pt x="0" y="0"/>
                  </a:moveTo>
                  <a:lnTo>
                    <a:pt x="4843914" y="0"/>
                  </a:lnTo>
                  <a:lnTo>
                    <a:pt x="4843914" y="1230253"/>
                  </a:lnTo>
                  <a:lnTo>
                    <a:pt x="0" y="1230253"/>
                  </a:lnTo>
                  <a:close/>
                </a:path>
              </a:pathLst>
            </a:custGeom>
            <a:solidFill>
              <a:srgbClr val="F4725C"/>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102863" y="3813444"/>
            <a:ext cx="14236794" cy="4661063"/>
            <a:chOff x="0" y="0"/>
            <a:chExt cx="3749608" cy="1227605"/>
          </a:xfrm>
        </p:grpSpPr>
        <p:sp>
          <p:nvSpPr>
            <p:cNvPr name="Freeform 10" id="10"/>
            <p:cNvSpPr/>
            <p:nvPr/>
          </p:nvSpPr>
          <p:spPr>
            <a:xfrm flipH="false" flipV="false" rot="0">
              <a:off x="0" y="0"/>
              <a:ext cx="3749608" cy="1227605"/>
            </a:xfrm>
            <a:custGeom>
              <a:avLst/>
              <a:gdLst/>
              <a:ahLst/>
              <a:cxnLst/>
              <a:rect r="r" b="b" t="t" l="l"/>
              <a:pathLst>
                <a:path h="1227605" w="3749608">
                  <a:moveTo>
                    <a:pt x="14139" y="0"/>
                  </a:moveTo>
                  <a:lnTo>
                    <a:pt x="3735470" y="0"/>
                  </a:lnTo>
                  <a:cubicBezTo>
                    <a:pt x="3739219" y="0"/>
                    <a:pt x="3742816" y="1490"/>
                    <a:pt x="3745467" y="4141"/>
                  </a:cubicBezTo>
                  <a:cubicBezTo>
                    <a:pt x="3748119" y="6793"/>
                    <a:pt x="3749608" y="10389"/>
                    <a:pt x="3749608" y="14139"/>
                  </a:cubicBezTo>
                  <a:lnTo>
                    <a:pt x="3749608" y="1213467"/>
                  </a:lnTo>
                  <a:cubicBezTo>
                    <a:pt x="3749608" y="1217216"/>
                    <a:pt x="3748119" y="1220813"/>
                    <a:pt x="3745467" y="1223464"/>
                  </a:cubicBezTo>
                  <a:cubicBezTo>
                    <a:pt x="3742816" y="1226116"/>
                    <a:pt x="3739219" y="1227605"/>
                    <a:pt x="3735470" y="1227605"/>
                  </a:cubicBezTo>
                  <a:lnTo>
                    <a:pt x="14139" y="1227605"/>
                  </a:lnTo>
                  <a:cubicBezTo>
                    <a:pt x="10389" y="1227605"/>
                    <a:pt x="6793" y="1226116"/>
                    <a:pt x="4141" y="1223464"/>
                  </a:cubicBezTo>
                  <a:cubicBezTo>
                    <a:pt x="1490" y="1220813"/>
                    <a:pt x="0" y="1217216"/>
                    <a:pt x="0" y="1213467"/>
                  </a:cubicBezTo>
                  <a:lnTo>
                    <a:pt x="0" y="14139"/>
                  </a:lnTo>
                  <a:cubicBezTo>
                    <a:pt x="0" y="10389"/>
                    <a:pt x="1490" y="6793"/>
                    <a:pt x="4141" y="4141"/>
                  </a:cubicBezTo>
                  <a:cubicBezTo>
                    <a:pt x="6793" y="1490"/>
                    <a:pt x="10389" y="0"/>
                    <a:pt x="14139" y="0"/>
                  </a:cubicBezTo>
                  <a:close/>
                </a:path>
              </a:pathLst>
            </a:custGeom>
            <a:solidFill>
              <a:srgbClr val="DBDBD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87802" y="1758699"/>
            <a:ext cx="7400807" cy="1261812"/>
            <a:chOff x="0" y="0"/>
            <a:chExt cx="1947297" cy="332007"/>
          </a:xfrm>
        </p:grpSpPr>
        <p:sp>
          <p:nvSpPr>
            <p:cNvPr name="Freeform 13" id="13"/>
            <p:cNvSpPr/>
            <p:nvPr/>
          </p:nvSpPr>
          <p:spPr>
            <a:xfrm flipH="false" flipV="false" rot="0">
              <a:off x="0" y="0"/>
              <a:ext cx="1947297" cy="332007"/>
            </a:xfrm>
            <a:custGeom>
              <a:avLst/>
              <a:gdLst/>
              <a:ahLst/>
              <a:cxnLst/>
              <a:rect r="r" b="b" t="t" l="l"/>
              <a:pathLst>
                <a:path h="332007" w="1947297">
                  <a:moveTo>
                    <a:pt x="59627" y="0"/>
                  </a:moveTo>
                  <a:lnTo>
                    <a:pt x="1887670" y="0"/>
                  </a:lnTo>
                  <a:cubicBezTo>
                    <a:pt x="1920601" y="0"/>
                    <a:pt x="1947297" y="26696"/>
                    <a:pt x="1947297" y="59627"/>
                  </a:cubicBezTo>
                  <a:lnTo>
                    <a:pt x="1947297" y="272380"/>
                  </a:lnTo>
                  <a:cubicBezTo>
                    <a:pt x="1947297" y="288194"/>
                    <a:pt x="1941015" y="303361"/>
                    <a:pt x="1929833" y="314543"/>
                  </a:cubicBezTo>
                  <a:cubicBezTo>
                    <a:pt x="1918650" y="325725"/>
                    <a:pt x="1903484" y="332007"/>
                    <a:pt x="1887670" y="332007"/>
                  </a:cubicBezTo>
                  <a:lnTo>
                    <a:pt x="59627" y="332007"/>
                  </a:lnTo>
                  <a:cubicBezTo>
                    <a:pt x="43813" y="332007"/>
                    <a:pt x="28647" y="325725"/>
                    <a:pt x="17464" y="314543"/>
                  </a:cubicBezTo>
                  <a:cubicBezTo>
                    <a:pt x="6282" y="303361"/>
                    <a:pt x="0" y="288194"/>
                    <a:pt x="0" y="272380"/>
                  </a:cubicBezTo>
                  <a:lnTo>
                    <a:pt x="0" y="59627"/>
                  </a:lnTo>
                  <a:cubicBezTo>
                    <a:pt x="0" y="43813"/>
                    <a:pt x="6282" y="28647"/>
                    <a:pt x="17464" y="17464"/>
                  </a:cubicBezTo>
                  <a:cubicBezTo>
                    <a:pt x="28647" y="6282"/>
                    <a:pt x="43813" y="0"/>
                    <a:pt x="59627" y="0"/>
                  </a:cubicBezTo>
                  <a:close/>
                </a:path>
              </a:pathLst>
            </a:custGeom>
            <a:solidFill>
              <a:srgbClr val="F8A191"/>
            </a:solidFill>
          </p:spPr>
        </p:sp>
        <p:sp>
          <p:nvSpPr>
            <p:cNvPr name="TextBox 14" id="14"/>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15" id="15"/>
          <p:cNvSpPr txBox="true"/>
          <p:nvPr/>
        </p:nvSpPr>
        <p:spPr>
          <a:xfrm rot="0">
            <a:off x="3979788" y="1821207"/>
            <a:ext cx="10616835" cy="1012972"/>
          </a:xfrm>
          <a:prstGeom prst="rect">
            <a:avLst/>
          </a:prstGeom>
        </p:spPr>
        <p:txBody>
          <a:bodyPr anchor="t" rtlCol="false" tIns="0" lIns="0" bIns="0" rIns="0">
            <a:spAutoFit/>
          </a:bodyPr>
          <a:lstStyle/>
          <a:p>
            <a:pPr algn="ctr">
              <a:lnSpc>
                <a:spcPts val="8216"/>
              </a:lnSpc>
              <a:spcBef>
                <a:spcPct val="0"/>
              </a:spcBef>
            </a:pPr>
            <a:r>
              <a:rPr lang="en-US" sz="5869">
                <a:solidFill>
                  <a:srgbClr val="000000"/>
                </a:solidFill>
                <a:latin typeface="Montserrat Heavy"/>
              </a:rPr>
              <a:t>CONCLUSION</a:t>
            </a:r>
          </a:p>
        </p:txBody>
      </p:sp>
      <p:sp>
        <p:nvSpPr>
          <p:cNvPr name="TextBox 16" id="16"/>
          <p:cNvSpPr txBox="true"/>
          <p:nvPr/>
        </p:nvSpPr>
        <p:spPr>
          <a:xfrm rot="0">
            <a:off x="3230802" y="4940274"/>
            <a:ext cx="11980916" cy="22675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Bold"/>
              </a:rPr>
              <a:t>This app transcends being just a gaming platform; it's a gateway to learning, personal growth, and connecting with a worldwide community of quiz aficionados. Whether you seek to challenge friends, showcase your IQ, or simply revel in enjoyment, our app caters to diverse interests and aspirations.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2132" y="6587289"/>
            <a:ext cx="2890003" cy="2861103"/>
          </a:xfrm>
          <a:custGeom>
            <a:avLst/>
            <a:gdLst/>
            <a:ahLst/>
            <a:cxnLst/>
            <a:rect r="r" b="b" t="t" l="l"/>
            <a:pathLst>
              <a:path h="2861103" w="2890003">
                <a:moveTo>
                  <a:pt x="0" y="0"/>
                </a:moveTo>
                <a:lnTo>
                  <a:pt x="2890004" y="0"/>
                </a:lnTo>
                <a:lnTo>
                  <a:pt x="2890004" y="2861104"/>
                </a:lnTo>
                <a:lnTo>
                  <a:pt x="0" y="2861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60843" y="6760182"/>
            <a:ext cx="6324853" cy="3699711"/>
          </a:xfrm>
          <a:custGeom>
            <a:avLst/>
            <a:gdLst/>
            <a:ahLst/>
            <a:cxnLst/>
            <a:rect r="r" b="b" t="t" l="l"/>
            <a:pathLst>
              <a:path h="3699711" w="6324853">
                <a:moveTo>
                  <a:pt x="0" y="0"/>
                </a:moveTo>
                <a:lnTo>
                  <a:pt x="6324853" y="0"/>
                </a:lnTo>
                <a:lnTo>
                  <a:pt x="6324853" y="3699711"/>
                </a:lnTo>
                <a:lnTo>
                  <a:pt x="0" y="3699711"/>
                </a:lnTo>
                <a:lnTo>
                  <a:pt x="0" y="0"/>
                </a:lnTo>
                <a:close/>
              </a:path>
            </a:pathLst>
          </a:custGeom>
          <a:blipFill>
            <a:blip r:embed="rId4">
              <a:extLst>
                <a:ext uri="{96DAC541-7B7A-43D3-8B79-37D633B846F1}">
                  <asvg:svgBlip xmlns:asvg="http://schemas.microsoft.com/office/drawing/2016/SVG/main" r:embed="rId5"/>
                </a:ext>
              </a:extLst>
            </a:blip>
            <a:stretch>
              <a:fillRect l="0" t="0" r="0" b="-69245"/>
            </a:stretch>
          </a:blipFill>
        </p:spPr>
      </p:sp>
      <p:sp>
        <p:nvSpPr>
          <p:cNvPr name="Freeform 4" id="4"/>
          <p:cNvSpPr/>
          <p:nvPr/>
        </p:nvSpPr>
        <p:spPr>
          <a:xfrm flipH="true" flipV="false" rot="5400000">
            <a:off x="1093638" y="5712286"/>
            <a:ext cx="3059971" cy="6089457"/>
          </a:xfrm>
          <a:custGeom>
            <a:avLst/>
            <a:gdLst/>
            <a:ahLst/>
            <a:cxnLst/>
            <a:rect r="r" b="b" t="t" l="l"/>
            <a:pathLst>
              <a:path h="6089457" w="3059971">
                <a:moveTo>
                  <a:pt x="3059971" y="0"/>
                </a:moveTo>
                <a:lnTo>
                  <a:pt x="0" y="0"/>
                </a:lnTo>
                <a:lnTo>
                  <a:pt x="0" y="6089457"/>
                </a:lnTo>
                <a:lnTo>
                  <a:pt x="3059971" y="6089457"/>
                </a:lnTo>
                <a:lnTo>
                  <a:pt x="3059971" y="0"/>
                </a:lnTo>
                <a:close/>
              </a:path>
            </a:pathLst>
          </a:custGeom>
          <a:blipFill>
            <a:blip r:embed="rId6">
              <a:extLst>
                <a:ext uri="{96DAC541-7B7A-43D3-8B79-37D633B846F1}">
                  <asvg:svgBlip xmlns:asvg="http://schemas.microsoft.com/office/drawing/2016/SVG/main" r:embed="rId7"/>
                </a:ext>
              </a:extLst>
            </a:blip>
            <a:stretch>
              <a:fillRect l="-99003" t="0" r="0" b="0"/>
            </a:stretch>
          </a:blipFill>
        </p:spPr>
      </p:sp>
      <p:sp>
        <p:nvSpPr>
          <p:cNvPr name="Freeform 5" id="5"/>
          <p:cNvSpPr/>
          <p:nvPr/>
        </p:nvSpPr>
        <p:spPr>
          <a:xfrm flipH="false" flipV="false" rot="0">
            <a:off x="15726360" y="3845817"/>
            <a:ext cx="2561640" cy="6441183"/>
          </a:xfrm>
          <a:custGeom>
            <a:avLst/>
            <a:gdLst/>
            <a:ahLst/>
            <a:cxnLst/>
            <a:rect r="r" b="b" t="t" l="l"/>
            <a:pathLst>
              <a:path h="6441183" w="2561640">
                <a:moveTo>
                  <a:pt x="0" y="0"/>
                </a:moveTo>
                <a:lnTo>
                  <a:pt x="2561640" y="0"/>
                </a:lnTo>
                <a:lnTo>
                  <a:pt x="2561640" y="6441183"/>
                </a:lnTo>
                <a:lnTo>
                  <a:pt x="0" y="6441183"/>
                </a:lnTo>
                <a:lnTo>
                  <a:pt x="0" y="0"/>
                </a:lnTo>
                <a:close/>
              </a:path>
            </a:pathLst>
          </a:custGeom>
          <a:blipFill>
            <a:blip r:embed="rId6">
              <a:extLst>
                <a:ext uri="{96DAC541-7B7A-43D3-8B79-37D633B846F1}">
                  <asvg:svgBlip xmlns:asvg="http://schemas.microsoft.com/office/drawing/2016/SVG/main" r:embed="rId7"/>
                </a:ext>
              </a:extLst>
            </a:blip>
            <a:stretch>
              <a:fillRect l="0" t="0" r="-151447" b="0"/>
            </a:stretch>
          </a:blipFill>
        </p:spPr>
      </p:sp>
      <p:sp>
        <p:nvSpPr>
          <p:cNvPr name="Freeform 6" id="6"/>
          <p:cNvSpPr/>
          <p:nvPr/>
        </p:nvSpPr>
        <p:spPr>
          <a:xfrm flipH="false" flipV="false" rot="-10800000">
            <a:off x="-728270" y="-1227805"/>
            <a:ext cx="19016270" cy="3232766"/>
          </a:xfrm>
          <a:custGeom>
            <a:avLst/>
            <a:gdLst/>
            <a:ahLst/>
            <a:cxnLst/>
            <a:rect r="r" b="b" t="t" l="l"/>
            <a:pathLst>
              <a:path h="3232766" w="19016270">
                <a:moveTo>
                  <a:pt x="0" y="0"/>
                </a:moveTo>
                <a:lnTo>
                  <a:pt x="19016270" y="0"/>
                </a:lnTo>
                <a:lnTo>
                  <a:pt x="19016270" y="3232766"/>
                </a:lnTo>
                <a:lnTo>
                  <a:pt x="0" y="3232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214902" y="3595636"/>
            <a:ext cx="10351070" cy="1837234"/>
          </a:xfrm>
          <a:prstGeom prst="rect">
            <a:avLst/>
          </a:prstGeom>
        </p:spPr>
        <p:txBody>
          <a:bodyPr anchor="t" rtlCol="false" tIns="0" lIns="0" bIns="0" rIns="0">
            <a:spAutoFit/>
          </a:bodyPr>
          <a:lstStyle/>
          <a:p>
            <a:pPr algn="ctr">
              <a:lnSpc>
                <a:spcPts val="15079"/>
              </a:lnSpc>
              <a:spcBef>
                <a:spcPct val="0"/>
              </a:spcBef>
            </a:pPr>
            <a:r>
              <a:rPr lang="en-US" sz="10770">
                <a:solidFill>
                  <a:srgbClr val="000000"/>
                </a:solidFill>
                <a:latin typeface="Montserrat Heavy"/>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3747837"/>
            <a:chOff x="0" y="0"/>
            <a:chExt cx="4816593" cy="987085"/>
          </a:xfrm>
        </p:grpSpPr>
        <p:sp>
          <p:nvSpPr>
            <p:cNvPr name="Freeform 3" id="3"/>
            <p:cNvSpPr/>
            <p:nvPr/>
          </p:nvSpPr>
          <p:spPr>
            <a:xfrm flipH="false" flipV="false" rot="0">
              <a:off x="0" y="0"/>
              <a:ext cx="4816592" cy="987085"/>
            </a:xfrm>
            <a:custGeom>
              <a:avLst/>
              <a:gdLst/>
              <a:ahLst/>
              <a:cxnLst/>
              <a:rect r="r" b="b" t="t" l="l"/>
              <a:pathLst>
                <a:path h="987085" w="4816592">
                  <a:moveTo>
                    <a:pt x="0" y="0"/>
                  </a:moveTo>
                  <a:lnTo>
                    <a:pt x="4816592" y="0"/>
                  </a:lnTo>
                  <a:lnTo>
                    <a:pt x="4816592" y="987085"/>
                  </a:lnTo>
                  <a:lnTo>
                    <a:pt x="0" y="987085"/>
                  </a:lnTo>
                  <a:close/>
                </a:path>
              </a:pathLst>
            </a:custGeom>
            <a:solidFill>
              <a:srgbClr val="F1847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52174" y="1028700"/>
            <a:ext cx="13583653" cy="8229600"/>
            <a:chOff x="0" y="0"/>
            <a:chExt cx="3577588" cy="2167467"/>
          </a:xfrm>
        </p:grpSpPr>
        <p:sp>
          <p:nvSpPr>
            <p:cNvPr name="Freeform 6" id="6"/>
            <p:cNvSpPr/>
            <p:nvPr/>
          </p:nvSpPr>
          <p:spPr>
            <a:xfrm flipH="false" flipV="false" rot="0">
              <a:off x="0" y="0"/>
              <a:ext cx="3577587" cy="2167467"/>
            </a:xfrm>
            <a:custGeom>
              <a:avLst/>
              <a:gdLst/>
              <a:ahLst/>
              <a:cxnLst/>
              <a:rect r="r" b="b" t="t" l="l"/>
              <a:pathLst>
                <a:path h="2167467" w="3577587">
                  <a:moveTo>
                    <a:pt x="0" y="0"/>
                  </a:moveTo>
                  <a:lnTo>
                    <a:pt x="3577587" y="0"/>
                  </a:lnTo>
                  <a:lnTo>
                    <a:pt x="3577587" y="2167467"/>
                  </a:lnTo>
                  <a:lnTo>
                    <a:pt x="0" y="2167467"/>
                  </a:lnTo>
                  <a:close/>
                </a:path>
              </a:pathLst>
            </a:custGeom>
            <a:solidFill>
              <a:srgbClr val="FFFFFF"/>
            </a:solidFill>
            <a:ln w="104775" cap="sq">
              <a:solidFill>
                <a:srgbClr val="E14F4A"/>
              </a:solidFill>
              <a:prstDash val="solid"/>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609324" y="2629217"/>
            <a:ext cx="5294113" cy="81153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Montserrat Heavy"/>
              </a:rPr>
              <a:t>INTRODUCTION</a:t>
            </a:r>
          </a:p>
        </p:txBody>
      </p:sp>
      <p:sp>
        <p:nvSpPr>
          <p:cNvPr name="TextBox 9" id="9"/>
          <p:cNvSpPr txBox="true"/>
          <p:nvPr/>
        </p:nvSpPr>
        <p:spPr>
          <a:xfrm rot="0">
            <a:off x="3976437" y="3700212"/>
            <a:ext cx="10335126" cy="3938905"/>
          </a:xfrm>
          <a:prstGeom prst="rect">
            <a:avLst/>
          </a:prstGeom>
        </p:spPr>
        <p:txBody>
          <a:bodyPr anchor="t" rtlCol="false" tIns="0" lIns="0" bIns="0" rIns="0">
            <a:spAutoFit/>
          </a:bodyPr>
          <a:lstStyle/>
          <a:p>
            <a:pPr algn="ctr">
              <a:lnSpc>
                <a:spcPts val="3919"/>
              </a:lnSpc>
            </a:pPr>
          </a:p>
          <a:p>
            <a:pPr algn="ctr">
              <a:lnSpc>
                <a:spcPts val="3919"/>
              </a:lnSpc>
              <a:spcBef>
                <a:spcPct val="0"/>
              </a:spcBef>
            </a:pPr>
            <a:r>
              <a:rPr lang="en-US" sz="2799">
                <a:solidFill>
                  <a:srgbClr val="000000"/>
                </a:solidFill>
                <a:latin typeface="Montserrat Semi-Bold"/>
              </a:rPr>
              <a:t>In today's rapidly evolving digital era, maintaining cognitive agility while enjoying oneself is of paramount importance. We've developed an Android application, “Khelo” that offers users a dynamic and captivating online gaming hub centered around quiz games, such as IQ challenges and various mentally stimulating activities.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22016" y="-330868"/>
            <a:ext cx="4806616" cy="4806616"/>
          </a:xfrm>
          <a:custGeom>
            <a:avLst/>
            <a:gdLst/>
            <a:ahLst/>
            <a:cxnLst/>
            <a:rect r="r" b="b" t="t" l="l"/>
            <a:pathLst>
              <a:path h="4806616" w="4806616">
                <a:moveTo>
                  <a:pt x="0" y="0"/>
                </a:moveTo>
                <a:lnTo>
                  <a:pt x="4806616" y="0"/>
                </a:lnTo>
                <a:lnTo>
                  <a:pt x="4806616" y="4806615"/>
                </a:lnTo>
                <a:lnTo>
                  <a:pt x="0" y="480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84591" y="1550570"/>
            <a:ext cx="7174709" cy="7185861"/>
            <a:chOff x="0" y="0"/>
            <a:chExt cx="1889635" cy="1892572"/>
          </a:xfrm>
        </p:grpSpPr>
        <p:sp>
          <p:nvSpPr>
            <p:cNvPr name="Freeform 4" id="4"/>
            <p:cNvSpPr/>
            <p:nvPr/>
          </p:nvSpPr>
          <p:spPr>
            <a:xfrm flipH="false" flipV="false" rot="0">
              <a:off x="0" y="0"/>
              <a:ext cx="1889635" cy="1892572"/>
            </a:xfrm>
            <a:custGeom>
              <a:avLst/>
              <a:gdLst/>
              <a:ahLst/>
              <a:cxnLst/>
              <a:rect r="r" b="b" t="t" l="l"/>
              <a:pathLst>
                <a:path h="1892572" w="1889635">
                  <a:moveTo>
                    <a:pt x="0" y="0"/>
                  </a:moveTo>
                  <a:lnTo>
                    <a:pt x="1889635" y="0"/>
                  </a:lnTo>
                  <a:lnTo>
                    <a:pt x="1889635" y="1892572"/>
                  </a:lnTo>
                  <a:lnTo>
                    <a:pt x="0" y="1892572"/>
                  </a:lnTo>
                  <a:close/>
                </a:path>
              </a:pathLst>
            </a:custGeom>
            <a:solidFill>
              <a:srgbClr val="F1847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23119" y="337129"/>
            <a:ext cx="6819222" cy="9258300"/>
          </a:xfrm>
          <a:custGeom>
            <a:avLst/>
            <a:gdLst/>
            <a:ahLst/>
            <a:cxnLst/>
            <a:rect r="r" b="b" t="t" l="l"/>
            <a:pathLst>
              <a:path h="9258300" w="6819222">
                <a:moveTo>
                  <a:pt x="0" y="0"/>
                </a:moveTo>
                <a:lnTo>
                  <a:pt x="6819222" y="0"/>
                </a:lnTo>
                <a:lnTo>
                  <a:pt x="6819222" y="9258300"/>
                </a:lnTo>
                <a:lnTo>
                  <a:pt x="0" y="9258300"/>
                </a:lnTo>
                <a:lnTo>
                  <a:pt x="0" y="0"/>
                </a:lnTo>
                <a:close/>
              </a:path>
            </a:pathLst>
          </a:custGeom>
          <a:blipFill>
            <a:blip r:embed="rId4"/>
            <a:stretch>
              <a:fillRect l="0" t="-29838" r="0" b="-33839"/>
            </a:stretch>
          </a:blipFill>
        </p:spPr>
      </p:sp>
      <p:grpSp>
        <p:nvGrpSpPr>
          <p:cNvPr name="Group 7" id="7"/>
          <p:cNvGrpSpPr/>
          <p:nvPr/>
        </p:nvGrpSpPr>
        <p:grpSpPr>
          <a:xfrm rot="0">
            <a:off x="11115675" y="1808932"/>
            <a:ext cx="5212681" cy="1253437"/>
            <a:chOff x="0" y="0"/>
            <a:chExt cx="812800" cy="195445"/>
          </a:xfrm>
        </p:grpSpPr>
        <p:sp>
          <p:nvSpPr>
            <p:cNvPr name="Freeform 8" id="8"/>
            <p:cNvSpPr/>
            <p:nvPr/>
          </p:nvSpPr>
          <p:spPr>
            <a:xfrm flipH="false" flipV="false" rot="0">
              <a:off x="0" y="0"/>
              <a:ext cx="812800" cy="195445"/>
            </a:xfrm>
            <a:custGeom>
              <a:avLst/>
              <a:gdLst/>
              <a:ahLst/>
              <a:cxnLst/>
              <a:rect r="r" b="b" t="t" l="l"/>
              <a:pathLst>
                <a:path h="195445" w="812800">
                  <a:moveTo>
                    <a:pt x="97723" y="0"/>
                  </a:moveTo>
                  <a:lnTo>
                    <a:pt x="715077" y="0"/>
                  </a:lnTo>
                  <a:cubicBezTo>
                    <a:pt x="769048" y="0"/>
                    <a:pt x="812800" y="43752"/>
                    <a:pt x="812800" y="97723"/>
                  </a:cubicBezTo>
                  <a:lnTo>
                    <a:pt x="812800" y="97723"/>
                  </a:lnTo>
                  <a:cubicBezTo>
                    <a:pt x="812800" y="151693"/>
                    <a:pt x="769048" y="195445"/>
                    <a:pt x="715077" y="195445"/>
                  </a:cubicBezTo>
                  <a:lnTo>
                    <a:pt x="97723" y="195445"/>
                  </a:lnTo>
                  <a:cubicBezTo>
                    <a:pt x="43752" y="195445"/>
                    <a:pt x="0" y="151693"/>
                    <a:pt x="0" y="97723"/>
                  </a:cubicBezTo>
                  <a:lnTo>
                    <a:pt x="0" y="97723"/>
                  </a:lnTo>
                  <a:cubicBezTo>
                    <a:pt x="0" y="43752"/>
                    <a:pt x="43752" y="0"/>
                    <a:pt x="97723" y="0"/>
                  </a:cubicBezTo>
                  <a:close/>
                </a:path>
              </a:pathLst>
            </a:custGeom>
            <a:solidFill>
              <a:srgbClr val="E14F4A"/>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187340" y="2072439"/>
            <a:ext cx="5069352" cy="734187"/>
          </a:xfrm>
          <a:prstGeom prst="rect">
            <a:avLst/>
          </a:prstGeom>
        </p:spPr>
        <p:txBody>
          <a:bodyPr anchor="t" rtlCol="false" tIns="0" lIns="0" bIns="0" rIns="0">
            <a:spAutoFit/>
          </a:bodyPr>
          <a:lstStyle/>
          <a:p>
            <a:pPr algn="ctr">
              <a:lnSpc>
                <a:spcPts val="5904"/>
              </a:lnSpc>
            </a:pPr>
            <a:r>
              <a:rPr lang="en-US" sz="4800">
                <a:solidFill>
                  <a:srgbClr val="FFFFFF"/>
                </a:solidFill>
                <a:latin typeface="Montserrat Heavy"/>
              </a:rPr>
              <a:t>LOGIN PAGE</a:t>
            </a:r>
          </a:p>
        </p:txBody>
      </p:sp>
      <p:sp>
        <p:nvSpPr>
          <p:cNvPr name="TextBox 11" id="11"/>
          <p:cNvSpPr txBox="true"/>
          <p:nvPr/>
        </p:nvSpPr>
        <p:spPr>
          <a:xfrm rot="0">
            <a:off x="11087540" y="3224384"/>
            <a:ext cx="5268951" cy="4829171"/>
          </a:xfrm>
          <a:prstGeom prst="rect">
            <a:avLst/>
          </a:prstGeom>
        </p:spPr>
        <p:txBody>
          <a:bodyPr anchor="t" rtlCol="false" tIns="0" lIns="0" bIns="0" rIns="0">
            <a:spAutoFit/>
          </a:bodyPr>
          <a:lstStyle/>
          <a:p>
            <a:pPr algn="ctr">
              <a:lnSpc>
                <a:spcPts val="3492"/>
              </a:lnSpc>
              <a:spcBef>
                <a:spcPct val="0"/>
              </a:spcBef>
            </a:pPr>
            <a:r>
              <a:rPr lang="en-US" sz="2494">
                <a:solidFill>
                  <a:srgbClr val="FFFFFF"/>
                </a:solidFill>
                <a:latin typeface="Montserrat Semi-Bold"/>
              </a:rPr>
              <a:t>Our platform offers user registration and authentication features, allowing individuals to create personalized accounts with unique profiles. To ensure the protection of user data, we've implemented secure and robust authentication mechanisms, prioritizing the confidentiality and security of their personal information.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06115" y="403319"/>
            <a:ext cx="4806616" cy="4806616"/>
          </a:xfrm>
          <a:custGeom>
            <a:avLst/>
            <a:gdLst/>
            <a:ahLst/>
            <a:cxnLst/>
            <a:rect r="r" b="b" t="t" l="l"/>
            <a:pathLst>
              <a:path h="4806616" w="4806616">
                <a:moveTo>
                  <a:pt x="0" y="0"/>
                </a:moveTo>
                <a:lnTo>
                  <a:pt x="4806616" y="0"/>
                </a:lnTo>
                <a:lnTo>
                  <a:pt x="4806616" y="4806615"/>
                </a:lnTo>
                <a:lnTo>
                  <a:pt x="0" y="480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53124" y="2806626"/>
            <a:ext cx="7537784" cy="5202949"/>
            <a:chOff x="0" y="0"/>
            <a:chExt cx="1985260" cy="1370324"/>
          </a:xfrm>
        </p:grpSpPr>
        <p:sp>
          <p:nvSpPr>
            <p:cNvPr name="Freeform 4" id="4"/>
            <p:cNvSpPr/>
            <p:nvPr/>
          </p:nvSpPr>
          <p:spPr>
            <a:xfrm flipH="false" flipV="false" rot="0">
              <a:off x="0" y="0"/>
              <a:ext cx="1985260" cy="1370324"/>
            </a:xfrm>
            <a:custGeom>
              <a:avLst/>
              <a:gdLst/>
              <a:ahLst/>
              <a:cxnLst/>
              <a:rect r="r" b="b" t="t" l="l"/>
              <a:pathLst>
                <a:path h="1370324" w="1985260">
                  <a:moveTo>
                    <a:pt x="0" y="0"/>
                  </a:moveTo>
                  <a:lnTo>
                    <a:pt x="1985260" y="0"/>
                  </a:lnTo>
                  <a:lnTo>
                    <a:pt x="1985260" y="1370324"/>
                  </a:lnTo>
                  <a:lnTo>
                    <a:pt x="0" y="1370324"/>
                  </a:lnTo>
                  <a:close/>
                </a:path>
              </a:pathLst>
            </a:custGeom>
            <a:solidFill>
              <a:srgbClr val="F1847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972640" y="206757"/>
            <a:ext cx="5230792" cy="9873487"/>
          </a:xfrm>
          <a:custGeom>
            <a:avLst/>
            <a:gdLst/>
            <a:ahLst/>
            <a:cxnLst/>
            <a:rect r="r" b="b" t="t" l="l"/>
            <a:pathLst>
              <a:path h="9873487" w="5230792">
                <a:moveTo>
                  <a:pt x="0" y="0"/>
                </a:moveTo>
                <a:lnTo>
                  <a:pt x="5230793" y="0"/>
                </a:lnTo>
                <a:lnTo>
                  <a:pt x="5230793" y="9873486"/>
                </a:lnTo>
                <a:lnTo>
                  <a:pt x="0" y="9873486"/>
                </a:lnTo>
                <a:lnTo>
                  <a:pt x="0" y="0"/>
                </a:lnTo>
                <a:close/>
              </a:path>
            </a:pathLst>
          </a:custGeom>
          <a:blipFill>
            <a:blip r:embed="rId4"/>
            <a:stretch>
              <a:fillRect l="0" t="-6648" r="0" b="-11080"/>
            </a:stretch>
          </a:blipFill>
        </p:spPr>
      </p:sp>
      <p:grpSp>
        <p:nvGrpSpPr>
          <p:cNvPr name="Group 7" id="7"/>
          <p:cNvGrpSpPr/>
          <p:nvPr/>
        </p:nvGrpSpPr>
        <p:grpSpPr>
          <a:xfrm rot="0">
            <a:off x="11250287" y="3205021"/>
            <a:ext cx="5212681" cy="1270726"/>
            <a:chOff x="0" y="0"/>
            <a:chExt cx="812800" cy="198141"/>
          </a:xfrm>
        </p:grpSpPr>
        <p:sp>
          <p:nvSpPr>
            <p:cNvPr name="Freeform 8" id="8"/>
            <p:cNvSpPr/>
            <p:nvPr/>
          </p:nvSpPr>
          <p:spPr>
            <a:xfrm flipH="false" flipV="false" rot="0">
              <a:off x="0" y="0"/>
              <a:ext cx="812800" cy="198141"/>
            </a:xfrm>
            <a:custGeom>
              <a:avLst/>
              <a:gdLst/>
              <a:ahLst/>
              <a:cxnLst/>
              <a:rect r="r" b="b" t="t" l="l"/>
              <a:pathLst>
                <a:path h="198141" w="812800">
                  <a:moveTo>
                    <a:pt x="99071" y="0"/>
                  </a:moveTo>
                  <a:lnTo>
                    <a:pt x="713729" y="0"/>
                  </a:lnTo>
                  <a:cubicBezTo>
                    <a:pt x="740005" y="0"/>
                    <a:pt x="765204" y="10438"/>
                    <a:pt x="783783" y="29017"/>
                  </a:cubicBezTo>
                  <a:cubicBezTo>
                    <a:pt x="802362" y="47596"/>
                    <a:pt x="812800" y="72795"/>
                    <a:pt x="812800" y="99071"/>
                  </a:cubicBezTo>
                  <a:lnTo>
                    <a:pt x="812800" y="99071"/>
                  </a:lnTo>
                  <a:cubicBezTo>
                    <a:pt x="812800" y="125346"/>
                    <a:pt x="802362" y="150545"/>
                    <a:pt x="783783" y="169124"/>
                  </a:cubicBezTo>
                  <a:cubicBezTo>
                    <a:pt x="765204" y="187703"/>
                    <a:pt x="740005" y="198141"/>
                    <a:pt x="713729" y="198141"/>
                  </a:cubicBezTo>
                  <a:lnTo>
                    <a:pt x="99071" y="198141"/>
                  </a:lnTo>
                  <a:cubicBezTo>
                    <a:pt x="72795" y="198141"/>
                    <a:pt x="47596" y="187703"/>
                    <a:pt x="29017" y="169124"/>
                  </a:cubicBezTo>
                  <a:cubicBezTo>
                    <a:pt x="10438" y="150545"/>
                    <a:pt x="0" y="125346"/>
                    <a:pt x="0" y="99071"/>
                  </a:cubicBezTo>
                  <a:lnTo>
                    <a:pt x="0" y="99071"/>
                  </a:lnTo>
                  <a:cubicBezTo>
                    <a:pt x="0" y="72795"/>
                    <a:pt x="10438" y="47596"/>
                    <a:pt x="29017" y="29017"/>
                  </a:cubicBezTo>
                  <a:cubicBezTo>
                    <a:pt x="47596" y="10438"/>
                    <a:pt x="72795" y="0"/>
                    <a:pt x="99071" y="0"/>
                  </a:cubicBezTo>
                  <a:close/>
                </a:path>
              </a:pathLst>
            </a:custGeom>
            <a:solidFill>
              <a:srgbClr val="E14F4A"/>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321951" y="3468528"/>
            <a:ext cx="5069352" cy="734187"/>
          </a:xfrm>
          <a:prstGeom prst="rect">
            <a:avLst/>
          </a:prstGeom>
        </p:spPr>
        <p:txBody>
          <a:bodyPr anchor="t" rtlCol="false" tIns="0" lIns="0" bIns="0" rIns="0">
            <a:spAutoFit/>
          </a:bodyPr>
          <a:lstStyle/>
          <a:p>
            <a:pPr algn="ctr">
              <a:lnSpc>
                <a:spcPts val="5904"/>
              </a:lnSpc>
            </a:pPr>
            <a:r>
              <a:rPr lang="en-US" sz="4800">
                <a:solidFill>
                  <a:srgbClr val="FFFFFF"/>
                </a:solidFill>
                <a:latin typeface="Montserrat Heavy"/>
              </a:rPr>
              <a:t>HOME PAGE</a:t>
            </a:r>
          </a:p>
        </p:txBody>
      </p:sp>
      <p:sp>
        <p:nvSpPr>
          <p:cNvPr name="TextBox 11" id="11"/>
          <p:cNvSpPr txBox="true"/>
          <p:nvPr/>
        </p:nvSpPr>
        <p:spPr>
          <a:xfrm rot="0">
            <a:off x="10908204" y="5095875"/>
            <a:ext cx="5896847" cy="1952319"/>
          </a:xfrm>
          <a:prstGeom prst="rect">
            <a:avLst/>
          </a:prstGeom>
        </p:spPr>
        <p:txBody>
          <a:bodyPr anchor="t" rtlCol="false" tIns="0" lIns="0" bIns="0" rIns="0">
            <a:spAutoFit/>
          </a:bodyPr>
          <a:lstStyle/>
          <a:p>
            <a:pPr algn="ctr">
              <a:lnSpc>
                <a:spcPts val="3908"/>
              </a:lnSpc>
              <a:spcBef>
                <a:spcPct val="0"/>
              </a:spcBef>
            </a:pPr>
            <a:r>
              <a:rPr lang="en-US" sz="2792">
                <a:solidFill>
                  <a:srgbClr val="FFFFFF"/>
                </a:solidFill>
                <a:latin typeface="Montserrat Semi-Bold"/>
              </a:rPr>
              <a:t>After logging in, the app directs users to the home page, which starts by displaying a warm greeting, "Hello, [User's Name].".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011" y="0"/>
            <a:ext cx="3753853" cy="3753853"/>
          </a:xfrm>
          <a:custGeom>
            <a:avLst/>
            <a:gdLst/>
            <a:ahLst/>
            <a:cxnLst/>
            <a:rect r="r" b="b" t="t" l="l"/>
            <a:pathLst>
              <a:path h="3753853" w="3753853">
                <a:moveTo>
                  <a:pt x="0" y="0"/>
                </a:moveTo>
                <a:lnTo>
                  <a:pt x="3753853" y="0"/>
                </a:lnTo>
                <a:lnTo>
                  <a:pt x="3753853" y="3753853"/>
                </a:lnTo>
                <a:lnTo>
                  <a:pt x="0" y="3753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65332" y="2917658"/>
            <a:ext cx="5836021" cy="5564605"/>
            <a:chOff x="0" y="0"/>
            <a:chExt cx="1537059" cy="1465575"/>
          </a:xfrm>
        </p:grpSpPr>
        <p:sp>
          <p:nvSpPr>
            <p:cNvPr name="Freeform 4" id="4"/>
            <p:cNvSpPr/>
            <p:nvPr/>
          </p:nvSpPr>
          <p:spPr>
            <a:xfrm flipH="false" flipV="false" rot="0">
              <a:off x="0" y="0"/>
              <a:ext cx="1537059" cy="1465575"/>
            </a:xfrm>
            <a:custGeom>
              <a:avLst/>
              <a:gdLst/>
              <a:ahLst/>
              <a:cxnLst/>
              <a:rect r="r" b="b" t="t" l="l"/>
              <a:pathLst>
                <a:path h="1465575" w="1537059">
                  <a:moveTo>
                    <a:pt x="34491" y="0"/>
                  </a:moveTo>
                  <a:lnTo>
                    <a:pt x="1502568" y="0"/>
                  </a:lnTo>
                  <a:cubicBezTo>
                    <a:pt x="1511716" y="0"/>
                    <a:pt x="1520489" y="3634"/>
                    <a:pt x="1526957" y="10102"/>
                  </a:cubicBezTo>
                  <a:cubicBezTo>
                    <a:pt x="1533425" y="16570"/>
                    <a:pt x="1537059" y="25343"/>
                    <a:pt x="1537059" y="34491"/>
                  </a:cubicBezTo>
                  <a:lnTo>
                    <a:pt x="1537059" y="1431084"/>
                  </a:lnTo>
                  <a:cubicBezTo>
                    <a:pt x="1537059" y="1440232"/>
                    <a:pt x="1533425" y="1449005"/>
                    <a:pt x="1526957" y="1455473"/>
                  </a:cubicBezTo>
                  <a:cubicBezTo>
                    <a:pt x="1520489" y="1461941"/>
                    <a:pt x="1511716" y="1465575"/>
                    <a:pt x="1502568" y="1465575"/>
                  </a:cubicBezTo>
                  <a:lnTo>
                    <a:pt x="34491" y="1465575"/>
                  </a:lnTo>
                  <a:cubicBezTo>
                    <a:pt x="15442" y="1465575"/>
                    <a:pt x="0" y="1450133"/>
                    <a:pt x="0" y="1431084"/>
                  </a:cubicBezTo>
                  <a:lnTo>
                    <a:pt x="0" y="34491"/>
                  </a:lnTo>
                  <a:cubicBezTo>
                    <a:pt x="0" y="25343"/>
                    <a:pt x="3634" y="16570"/>
                    <a:pt x="10102" y="10102"/>
                  </a:cubicBezTo>
                  <a:cubicBezTo>
                    <a:pt x="16570" y="3634"/>
                    <a:pt x="25343" y="0"/>
                    <a:pt x="34491" y="0"/>
                  </a:cubicBezTo>
                  <a:close/>
                </a:path>
              </a:pathLst>
            </a:custGeom>
            <a:solidFill>
              <a:srgbClr val="F1847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6647" y="2917658"/>
            <a:ext cx="5836021" cy="5564605"/>
            <a:chOff x="0" y="0"/>
            <a:chExt cx="1537059" cy="1465575"/>
          </a:xfrm>
        </p:grpSpPr>
        <p:sp>
          <p:nvSpPr>
            <p:cNvPr name="Freeform 7" id="7"/>
            <p:cNvSpPr/>
            <p:nvPr/>
          </p:nvSpPr>
          <p:spPr>
            <a:xfrm flipH="false" flipV="false" rot="0">
              <a:off x="0" y="0"/>
              <a:ext cx="1537059" cy="1465575"/>
            </a:xfrm>
            <a:custGeom>
              <a:avLst/>
              <a:gdLst/>
              <a:ahLst/>
              <a:cxnLst/>
              <a:rect r="r" b="b" t="t" l="l"/>
              <a:pathLst>
                <a:path h="1465575" w="1537059">
                  <a:moveTo>
                    <a:pt x="34491" y="0"/>
                  </a:moveTo>
                  <a:lnTo>
                    <a:pt x="1502568" y="0"/>
                  </a:lnTo>
                  <a:cubicBezTo>
                    <a:pt x="1511716" y="0"/>
                    <a:pt x="1520489" y="3634"/>
                    <a:pt x="1526957" y="10102"/>
                  </a:cubicBezTo>
                  <a:cubicBezTo>
                    <a:pt x="1533425" y="16570"/>
                    <a:pt x="1537059" y="25343"/>
                    <a:pt x="1537059" y="34491"/>
                  </a:cubicBezTo>
                  <a:lnTo>
                    <a:pt x="1537059" y="1431084"/>
                  </a:lnTo>
                  <a:cubicBezTo>
                    <a:pt x="1537059" y="1440232"/>
                    <a:pt x="1533425" y="1449005"/>
                    <a:pt x="1526957" y="1455473"/>
                  </a:cubicBezTo>
                  <a:cubicBezTo>
                    <a:pt x="1520489" y="1461941"/>
                    <a:pt x="1511716" y="1465575"/>
                    <a:pt x="1502568" y="1465575"/>
                  </a:cubicBezTo>
                  <a:lnTo>
                    <a:pt x="34491" y="1465575"/>
                  </a:lnTo>
                  <a:cubicBezTo>
                    <a:pt x="15442" y="1465575"/>
                    <a:pt x="0" y="1450133"/>
                    <a:pt x="0" y="1431084"/>
                  </a:cubicBezTo>
                  <a:lnTo>
                    <a:pt x="0" y="34491"/>
                  </a:lnTo>
                  <a:cubicBezTo>
                    <a:pt x="0" y="25343"/>
                    <a:pt x="3634" y="16570"/>
                    <a:pt x="10102" y="10102"/>
                  </a:cubicBezTo>
                  <a:cubicBezTo>
                    <a:pt x="16570" y="3634"/>
                    <a:pt x="25343" y="0"/>
                    <a:pt x="34491" y="0"/>
                  </a:cubicBezTo>
                  <a:close/>
                </a:path>
              </a:pathLst>
            </a:custGeom>
            <a:solidFill>
              <a:srgbClr val="F1847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036595" y="7435516"/>
            <a:ext cx="2093495" cy="20934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157911" y="7435516"/>
            <a:ext cx="2093495" cy="20934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844252" y="942975"/>
            <a:ext cx="9671431" cy="81153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Montserrat Heavy"/>
              </a:rPr>
              <a:t>OUR HOME PAGE INCLUDES..</a:t>
            </a:r>
          </a:p>
        </p:txBody>
      </p:sp>
      <p:sp>
        <p:nvSpPr>
          <p:cNvPr name="TextBox 16" id="16"/>
          <p:cNvSpPr txBox="true"/>
          <p:nvPr/>
        </p:nvSpPr>
        <p:spPr>
          <a:xfrm rot="0">
            <a:off x="4444333" y="7570721"/>
            <a:ext cx="1278018"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1</a:t>
            </a:r>
          </a:p>
        </p:txBody>
      </p:sp>
      <p:sp>
        <p:nvSpPr>
          <p:cNvPr name="TextBox 17" id="17"/>
          <p:cNvSpPr txBox="true"/>
          <p:nvPr/>
        </p:nvSpPr>
        <p:spPr>
          <a:xfrm rot="0">
            <a:off x="12536263" y="7570721"/>
            <a:ext cx="1336790"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2</a:t>
            </a:r>
          </a:p>
        </p:txBody>
      </p:sp>
      <p:sp>
        <p:nvSpPr>
          <p:cNvPr name="TextBox 18" id="18"/>
          <p:cNvSpPr txBox="true"/>
          <p:nvPr/>
        </p:nvSpPr>
        <p:spPr>
          <a:xfrm rot="0">
            <a:off x="2676663" y="5174435"/>
            <a:ext cx="4850128" cy="1404796"/>
          </a:xfrm>
          <a:prstGeom prst="rect">
            <a:avLst/>
          </a:prstGeom>
        </p:spPr>
        <p:txBody>
          <a:bodyPr anchor="t" rtlCol="false" tIns="0" lIns="0" bIns="0" rIns="0">
            <a:spAutoFit/>
          </a:bodyPr>
          <a:lstStyle/>
          <a:p>
            <a:pPr algn="ctr">
              <a:lnSpc>
                <a:spcPts val="3733"/>
              </a:lnSpc>
              <a:spcBef>
                <a:spcPct val="0"/>
              </a:spcBef>
            </a:pPr>
            <a:r>
              <a:rPr lang="en-US" sz="2667">
                <a:solidFill>
                  <a:srgbClr val="FFFFFF"/>
                </a:solidFill>
                <a:latin typeface="Montserrat Bold"/>
              </a:rPr>
              <a:t>Implement quiz game rules, scoring, and win/loss conditions</a:t>
            </a:r>
          </a:p>
        </p:txBody>
      </p:sp>
      <p:sp>
        <p:nvSpPr>
          <p:cNvPr name="TextBox 19" id="19"/>
          <p:cNvSpPr txBox="true"/>
          <p:nvPr/>
        </p:nvSpPr>
        <p:spPr>
          <a:xfrm rot="0">
            <a:off x="11013567" y="4335161"/>
            <a:ext cx="4624232" cy="2681974"/>
          </a:xfrm>
          <a:prstGeom prst="rect">
            <a:avLst/>
          </a:prstGeom>
        </p:spPr>
        <p:txBody>
          <a:bodyPr anchor="t" rtlCol="false" tIns="0" lIns="0" bIns="0" rIns="0">
            <a:spAutoFit/>
          </a:bodyPr>
          <a:lstStyle/>
          <a:p>
            <a:pPr algn="ctr">
              <a:lnSpc>
                <a:spcPts val="3560"/>
              </a:lnSpc>
            </a:pPr>
          </a:p>
          <a:p>
            <a:pPr algn="ctr">
              <a:lnSpc>
                <a:spcPts val="3560"/>
              </a:lnSpc>
              <a:spcBef>
                <a:spcPct val="0"/>
              </a:spcBef>
            </a:pPr>
            <a:r>
              <a:rPr lang="en-US" sz="2542">
                <a:solidFill>
                  <a:srgbClr val="FFFFFF"/>
                </a:solidFill>
                <a:latin typeface="Montserrat Bold"/>
              </a:rPr>
              <a:t>Our app features diverse quiz categories, including IQ and word challenges, with the ability to add more over time.</a:t>
            </a:r>
          </a:p>
        </p:txBody>
      </p:sp>
      <p:grpSp>
        <p:nvGrpSpPr>
          <p:cNvPr name="Group 20" id="20"/>
          <p:cNvGrpSpPr/>
          <p:nvPr/>
        </p:nvGrpSpPr>
        <p:grpSpPr>
          <a:xfrm rot="0">
            <a:off x="3368842" y="3529463"/>
            <a:ext cx="3465770" cy="844871"/>
            <a:chOff x="0" y="0"/>
            <a:chExt cx="812800" cy="198141"/>
          </a:xfrm>
        </p:grpSpPr>
        <p:sp>
          <p:nvSpPr>
            <p:cNvPr name="Freeform 21" id="21"/>
            <p:cNvSpPr/>
            <p:nvPr/>
          </p:nvSpPr>
          <p:spPr>
            <a:xfrm flipH="false" flipV="false" rot="0">
              <a:off x="0" y="0"/>
              <a:ext cx="812800" cy="198141"/>
            </a:xfrm>
            <a:custGeom>
              <a:avLst/>
              <a:gdLst/>
              <a:ahLst/>
              <a:cxnLst/>
              <a:rect r="r" b="b" t="t" l="l"/>
              <a:pathLst>
                <a:path h="198141" w="812800">
                  <a:moveTo>
                    <a:pt x="99071" y="0"/>
                  </a:moveTo>
                  <a:lnTo>
                    <a:pt x="713729" y="0"/>
                  </a:lnTo>
                  <a:cubicBezTo>
                    <a:pt x="740005" y="0"/>
                    <a:pt x="765204" y="10438"/>
                    <a:pt x="783783" y="29017"/>
                  </a:cubicBezTo>
                  <a:cubicBezTo>
                    <a:pt x="802362" y="47596"/>
                    <a:pt x="812800" y="72795"/>
                    <a:pt x="812800" y="99071"/>
                  </a:cubicBezTo>
                  <a:lnTo>
                    <a:pt x="812800" y="99071"/>
                  </a:lnTo>
                  <a:cubicBezTo>
                    <a:pt x="812800" y="125346"/>
                    <a:pt x="802362" y="150545"/>
                    <a:pt x="783783" y="169124"/>
                  </a:cubicBezTo>
                  <a:cubicBezTo>
                    <a:pt x="765204" y="187703"/>
                    <a:pt x="740005" y="198141"/>
                    <a:pt x="713729" y="198141"/>
                  </a:cubicBezTo>
                  <a:lnTo>
                    <a:pt x="99071" y="198141"/>
                  </a:lnTo>
                  <a:cubicBezTo>
                    <a:pt x="72795" y="198141"/>
                    <a:pt x="47596" y="187703"/>
                    <a:pt x="29017" y="169124"/>
                  </a:cubicBezTo>
                  <a:cubicBezTo>
                    <a:pt x="10438" y="150545"/>
                    <a:pt x="0" y="125346"/>
                    <a:pt x="0" y="99071"/>
                  </a:cubicBezTo>
                  <a:lnTo>
                    <a:pt x="0" y="99071"/>
                  </a:lnTo>
                  <a:cubicBezTo>
                    <a:pt x="0" y="72795"/>
                    <a:pt x="10438" y="47596"/>
                    <a:pt x="29017" y="29017"/>
                  </a:cubicBezTo>
                  <a:cubicBezTo>
                    <a:pt x="47596" y="10438"/>
                    <a:pt x="72795" y="0"/>
                    <a:pt x="99071" y="0"/>
                  </a:cubicBezTo>
                  <a:close/>
                </a:path>
              </a:pathLst>
            </a:custGeom>
            <a:solidFill>
              <a:srgbClr val="E14F4A"/>
            </a:solidFill>
          </p:spPr>
        </p:sp>
        <p:sp>
          <p:nvSpPr>
            <p:cNvPr name="TextBox 22" id="22"/>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23" id="23"/>
          <p:cNvSpPr txBox="true"/>
          <p:nvPr/>
        </p:nvSpPr>
        <p:spPr>
          <a:xfrm rot="0">
            <a:off x="3416490" y="3701470"/>
            <a:ext cx="3370475" cy="491333"/>
          </a:xfrm>
          <a:prstGeom prst="rect">
            <a:avLst/>
          </a:prstGeom>
        </p:spPr>
        <p:txBody>
          <a:bodyPr anchor="t" rtlCol="false" tIns="0" lIns="0" bIns="0" rIns="0">
            <a:spAutoFit/>
          </a:bodyPr>
          <a:lstStyle/>
          <a:p>
            <a:pPr algn="ctr">
              <a:lnSpc>
                <a:spcPts val="3925"/>
              </a:lnSpc>
            </a:pPr>
            <a:r>
              <a:rPr lang="en-US" sz="3191">
                <a:solidFill>
                  <a:srgbClr val="FFFFFF"/>
                </a:solidFill>
                <a:latin typeface="Montserrat Heavy"/>
              </a:rPr>
              <a:t>RULES</a:t>
            </a:r>
          </a:p>
        </p:txBody>
      </p:sp>
      <p:grpSp>
        <p:nvGrpSpPr>
          <p:cNvPr name="Group 24" id="24"/>
          <p:cNvGrpSpPr/>
          <p:nvPr/>
        </p:nvGrpSpPr>
        <p:grpSpPr>
          <a:xfrm rot="0">
            <a:off x="11592798" y="3529463"/>
            <a:ext cx="3465770" cy="844871"/>
            <a:chOff x="0" y="0"/>
            <a:chExt cx="4621027" cy="1126495"/>
          </a:xfrm>
        </p:grpSpPr>
        <p:grpSp>
          <p:nvGrpSpPr>
            <p:cNvPr name="Group 25" id="25"/>
            <p:cNvGrpSpPr/>
            <p:nvPr/>
          </p:nvGrpSpPr>
          <p:grpSpPr>
            <a:xfrm rot="0">
              <a:off x="0" y="0"/>
              <a:ext cx="4621027" cy="1126495"/>
              <a:chOff x="0" y="0"/>
              <a:chExt cx="1372887" cy="334677"/>
            </a:xfrm>
          </p:grpSpPr>
          <p:sp>
            <p:nvSpPr>
              <p:cNvPr name="Freeform 26" id="26"/>
              <p:cNvSpPr/>
              <p:nvPr/>
            </p:nvSpPr>
            <p:spPr>
              <a:xfrm flipH="false" flipV="false" rot="0">
                <a:off x="0" y="0"/>
                <a:ext cx="1372887" cy="334677"/>
              </a:xfrm>
              <a:custGeom>
                <a:avLst/>
                <a:gdLst/>
                <a:ahLst/>
                <a:cxnLst/>
                <a:rect r="r" b="b" t="t" l="l"/>
                <a:pathLst>
                  <a:path h="334677" w="1372887">
                    <a:moveTo>
                      <a:pt x="0" y="0"/>
                    </a:moveTo>
                    <a:lnTo>
                      <a:pt x="1372887" y="0"/>
                    </a:lnTo>
                    <a:lnTo>
                      <a:pt x="1372887" y="334677"/>
                    </a:lnTo>
                    <a:lnTo>
                      <a:pt x="0" y="334677"/>
                    </a:lnTo>
                    <a:close/>
                  </a:path>
                </a:pathLst>
              </a:custGeom>
              <a:solidFill>
                <a:srgbClr val="E14F4A"/>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63530" y="232517"/>
              <a:ext cx="4493967" cy="651936"/>
            </a:xfrm>
            <a:prstGeom prst="rect">
              <a:avLst/>
            </a:prstGeom>
          </p:spPr>
          <p:txBody>
            <a:bodyPr anchor="t" rtlCol="false" tIns="0" lIns="0" bIns="0" rIns="0">
              <a:spAutoFit/>
            </a:bodyPr>
            <a:lstStyle/>
            <a:p>
              <a:pPr algn="ctr">
                <a:lnSpc>
                  <a:spcPts val="3925"/>
                </a:lnSpc>
              </a:pPr>
              <a:r>
                <a:rPr lang="en-US" sz="3191">
                  <a:solidFill>
                    <a:srgbClr val="FFFFFF"/>
                  </a:solidFill>
                  <a:latin typeface="Montserrat Heavy"/>
                </a:rPr>
                <a:t>PLAY GAMES</a:t>
              </a:r>
            </a:p>
          </p:txBody>
        </p:sp>
      </p:grpSp>
      <p:grpSp>
        <p:nvGrpSpPr>
          <p:cNvPr name="Group 29" id="29"/>
          <p:cNvGrpSpPr/>
          <p:nvPr/>
        </p:nvGrpSpPr>
        <p:grpSpPr>
          <a:xfrm rot="0">
            <a:off x="10286647" y="2589162"/>
            <a:ext cx="5836021" cy="6100573"/>
            <a:chOff x="0" y="0"/>
            <a:chExt cx="1537059" cy="1606735"/>
          </a:xfrm>
        </p:grpSpPr>
        <p:sp>
          <p:nvSpPr>
            <p:cNvPr name="Freeform 30" id="30"/>
            <p:cNvSpPr/>
            <p:nvPr/>
          </p:nvSpPr>
          <p:spPr>
            <a:xfrm flipH="false" flipV="false" rot="0">
              <a:off x="0" y="0"/>
              <a:ext cx="1537059" cy="1606735"/>
            </a:xfrm>
            <a:custGeom>
              <a:avLst/>
              <a:gdLst/>
              <a:ahLst/>
              <a:cxnLst/>
              <a:rect r="r" b="b" t="t" l="l"/>
              <a:pathLst>
                <a:path h="1606735" w="1537059">
                  <a:moveTo>
                    <a:pt x="34491" y="0"/>
                  </a:moveTo>
                  <a:lnTo>
                    <a:pt x="1502568" y="0"/>
                  </a:lnTo>
                  <a:cubicBezTo>
                    <a:pt x="1511716" y="0"/>
                    <a:pt x="1520489" y="3634"/>
                    <a:pt x="1526957" y="10102"/>
                  </a:cubicBezTo>
                  <a:cubicBezTo>
                    <a:pt x="1533425" y="16570"/>
                    <a:pt x="1537059" y="25343"/>
                    <a:pt x="1537059" y="34491"/>
                  </a:cubicBezTo>
                  <a:lnTo>
                    <a:pt x="1537059" y="1572244"/>
                  </a:lnTo>
                  <a:cubicBezTo>
                    <a:pt x="1537059" y="1591293"/>
                    <a:pt x="1521617" y="1606735"/>
                    <a:pt x="1502568" y="1606735"/>
                  </a:cubicBezTo>
                  <a:lnTo>
                    <a:pt x="34491" y="1606735"/>
                  </a:lnTo>
                  <a:cubicBezTo>
                    <a:pt x="25343" y="1606735"/>
                    <a:pt x="16570" y="1603101"/>
                    <a:pt x="10102" y="1596633"/>
                  </a:cubicBezTo>
                  <a:cubicBezTo>
                    <a:pt x="3634" y="1590165"/>
                    <a:pt x="0" y="1581392"/>
                    <a:pt x="0" y="1572244"/>
                  </a:cubicBezTo>
                  <a:lnTo>
                    <a:pt x="0" y="34491"/>
                  </a:lnTo>
                  <a:cubicBezTo>
                    <a:pt x="0" y="25343"/>
                    <a:pt x="3634" y="16570"/>
                    <a:pt x="10102" y="10102"/>
                  </a:cubicBezTo>
                  <a:cubicBezTo>
                    <a:pt x="16570" y="3634"/>
                    <a:pt x="25343" y="0"/>
                    <a:pt x="34491" y="0"/>
                  </a:cubicBezTo>
                  <a:close/>
                </a:path>
              </a:pathLst>
            </a:custGeom>
            <a:solidFill>
              <a:srgbClr val="F18470"/>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2157911" y="7642987"/>
            <a:ext cx="2093495" cy="209349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2536263" y="7778192"/>
            <a:ext cx="1336790"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2</a:t>
            </a:r>
          </a:p>
        </p:txBody>
      </p:sp>
      <p:sp>
        <p:nvSpPr>
          <p:cNvPr name="TextBox 36" id="36"/>
          <p:cNvSpPr txBox="true"/>
          <p:nvPr/>
        </p:nvSpPr>
        <p:spPr>
          <a:xfrm rot="0">
            <a:off x="11013567" y="4551051"/>
            <a:ext cx="4624232" cy="2681974"/>
          </a:xfrm>
          <a:prstGeom prst="rect">
            <a:avLst/>
          </a:prstGeom>
        </p:spPr>
        <p:txBody>
          <a:bodyPr anchor="t" rtlCol="false" tIns="0" lIns="0" bIns="0" rIns="0">
            <a:spAutoFit/>
          </a:bodyPr>
          <a:lstStyle/>
          <a:p>
            <a:pPr algn="ctr">
              <a:lnSpc>
                <a:spcPts val="3560"/>
              </a:lnSpc>
            </a:pPr>
          </a:p>
          <a:p>
            <a:pPr algn="ctr">
              <a:lnSpc>
                <a:spcPts val="3560"/>
              </a:lnSpc>
              <a:spcBef>
                <a:spcPct val="0"/>
              </a:spcBef>
            </a:pPr>
            <a:r>
              <a:rPr lang="en-US" sz="2542">
                <a:solidFill>
                  <a:srgbClr val="FFFFFF"/>
                </a:solidFill>
                <a:latin typeface="Montserrat Bold"/>
              </a:rPr>
              <a:t>Users have the option to change their password in case they forget it or wish to update it for security reasons.</a:t>
            </a:r>
          </a:p>
        </p:txBody>
      </p:sp>
      <p:grpSp>
        <p:nvGrpSpPr>
          <p:cNvPr name="Group 37" id="37"/>
          <p:cNvGrpSpPr/>
          <p:nvPr/>
        </p:nvGrpSpPr>
        <p:grpSpPr>
          <a:xfrm rot="0">
            <a:off x="11561678" y="3100181"/>
            <a:ext cx="3528010" cy="1356140"/>
            <a:chOff x="0" y="0"/>
            <a:chExt cx="928288" cy="356827"/>
          </a:xfrm>
        </p:grpSpPr>
        <p:sp>
          <p:nvSpPr>
            <p:cNvPr name="Freeform 38" id="38"/>
            <p:cNvSpPr/>
            <p:nvPr/>
          </p:nvSpPr>
          <p:spPr>
            <a:xfrm flipH="false" flipV="false" rot="0">
              <a:off x="0" y="0"/>
              <a:ext cx="928288" cy="356827"/>
            </a:xfrm>
            <a:custGeom>
              <a:avLst/>
              <a:gdLst/>
              <a:ahLst/>
              <a:cxnLst/>
              <a:rect r="r" b="b" t="t" l="l"/>
              <a:pathLst>
                <a:path h="356827" w="928288">
                  <a:moveTo>
                    <a:pt x="125082" y="0"/>
                  </a:moveTo>
                  <a:lnTo>
                    <a:pt x="803207" y="0"/>
                  </a:lnTo>
                  <a:cubicBezTo>
                    <a:pt x="872287" y="0"/>
                    <a:pt x="928288" y="56001"/>
                    <a:pt x="928288" y="125082"/>
                  </a:cubicBezTo>
                  <a:lnTo>
                    <a:pt x="928288" y="231745"/>
                  </a:lnTo>
                  <a:cubicBezTo>
                    <a:pt x="928288" y="300826"/>
                    <a:pt x="872287" y="356827"/>
                    <a:pt x="803207" y="356827"/>
                  </a:cubicBezTo>
                  <a:lnTo>
                    <a:pt x="125082" y="356827"/>
                  </a:lnTo>
                  <a:cubicBezTo>
                    <a:pt x="56001" y="356827"/>
                    <a:pt x="0" y="300826"/>
                    <a:pt x="0" y="231745"/>
                  </a:cubicBezTo>
                  <a:lnTo>
                    <a:pt x="0" y="125082"/>
                  </a:lnTo>
                  <a:cubicBezTo>
                    <a:pt x="0" y="56001"/>
                    <a:pt x="56001" y="0"/>
                    <a:pt x="125082" y="0"/>
                  </a:cubicBezTo>
                  <a:close/>
                </a:path>
              </a:pathLst>
            </a:custGeom>
            <a:solidFill>
              <a:srgbClr val="E14F4A"/>
            </a:solidFill>
          </p:spPr>
        </p:sp>
        <p:sp>
          <p:nvSpPr>
            <p:cNvPr name="TextBox 39" id="39"/>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40" id="40"/>
          <p:cNvSpPr txBox="true"/>
          <p:nvPr/>
        </p:nvSpPr>
        <p:spPr>
          <a:xfrm rot="0">
            <a:off x="11823607" y="3318991"/>
            <a:ext cx="3004152" cy="869723"/>
          </a:xfrm>
          <a:prstGeom prst="rect">
            <a:avLst/>
          </a:prstGeom>
        </p:spPr>
        <p:txBody>
          <a:bodyPr anchor="t" rtlCol="false" tIns="0" lIns="0" bIns="0" rIns="0">
            <a:spAutoFit/>
          </a:bodyPr>
          <a:lstStyle/>
          <a:p>
            <a:pPr algn="ctr">
              <a:lnSpc>
                <a:spcPts val="3498"/>
              </a:lnSpc>
            </a:pPr>
            <a:r>
              <a:rPr lang="en-US" sz="2844">
                <a:solidFill>
                  <a:srgbClr val="FFFFFF"/>
                </a:solidFill>
                <a:latin typeface="Montserrat Heavy"/>
              </a:rPr>
              <a:t>EDIT PASSWORD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06115" y="403319"/>
            <a:ext cx="4806616" cy="4806616"/>
          </a:xfrm>
          <a:custGeom>
            <a:avLst/>
            <a:gdLst/>
            <a:ahLst/>
            <a:cxnLst/>
            <a:rect r="r" b="b" t="t" l="l"/>
            <a:pathLst>
              <a:path h="4806616" w="4806616">
                <a:moveTo>
                  <a:pt x="0" y="0"/>
                </a:moveTo>
                <a:lnTo>
                  <a:pt x="4806616" y="0"/>
                </a:lnTo>
                <a:lnTo>
                  <a:pt x="4806616" y="4806615"/>
                </a:lnTo>
                <a:lnTo>
                  <a:pt x="0" y="480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7219" y="644775"/>
            <a:ext cx="5230792" cy="8613525"/>
          </a:xfrm>
          <a:custGeom>
            <a:avLst/>
            <a:gdLst/>
            <a:ahLst/>
            <a:cxnLst/>
            <a:rect r="r" b="b" t="t" l="l"/>
            <a:pathLst>
              <a:path h="8613525" w="5230792">
                <a:moveTo>
                  <a:pt x="0" y="0"/>
                </a:moveTo>
                <a:lnTo>
                  <a:pt x="5230792" y="0"/>
                </a:lnTo>
                <a:lnTo>
                  <a:pt x="5230792" y="8613525"/>
                </a:lnTo>
                <a:lnTo>
                  <a:pt x="0" y="8613525"/>
                </a:lnTo>
                <a:lnTo>
                  <a:pt x="0" y="0"/>
                </a:lnTo>
                <a:close/>
              </a:path>
            </a:pathLst>
          </a:custGeom>
          <a:blipFill>
            <a:blip r:embed="rId4"/>
            <a:stretch>
              <a:fillRect l="0" t="-6896" r="0" b="-28053"/>
            </a:stretch>
          </a:blipFill>
        </p:spPr>
      </p:sp>
      <p:grpSp>
        <p:nvGrpSpPr>
          <p:cNvPr name="Group 4" id="4"/>
          <p:cNvGrpSpPr/>
          <p:nvPr/>
        </p:nvGrpSpPr>
        <p:grpSpPr>
          <a:xfrm rot="0">
            <a:off x="11018679" y="2669054"/>
            <a:ext cx="5212681" cy="1305305"/>
            <a:chOff x="0" y="0"/>
            <a:chExt cx="812800" cy="203533"/>
          </a:xfrm>
        </p:grpSpPr>
        <p:sp>
          <p:nvSpPr>
            <p:cNvPr name="Freeform 5" id="5"/>
            <p:cNvSpPr/>
            <p:nvPr/>
          </p:nvSpPr>
          <p:spPr>
            <a:xfrm flipH="false" flipV="false" rot="0">
              <a:off x="0" y="0"/>
              <a:ext cx="812800" cy="203533"/>
            </a:xfrm>
            <a:custGeom>
              <a:avLst/>
              <a:gdLst/>
              <a:ahLst/>
              <a:cxnLst/>
              <a:rect r="r" b="b" t="t" l="l"/>
              <a:pathLst>
                <a:path h="203533" w="812800">
                  <a:moveTo>
                    <a:pt x="101766" y="0"/>
                  </a:moveTo>
                  <a:lnTo>
                    <a:pt x="711034" y="0"/>
                  </a:lnTo>
                  <a:cubicBezTo>
                    <a:pt x="767238" y="0"/>
                    <a:pt x="812800" y="45562"/>
                    <a:pt x="812800" y="101766"/>
                  </a:cubicBezTo>
                  <a:lnTo>
                    <a:pt x="812800" y="101766"/>
                  </a:lnTo>
                  <a:cubicBezTo>
                    <a:pt x="812800" y="157970"/>
                    <a:pt x="767238" y="203533"/>
                    <a:pt x="711034" y="203533"/>
                  </a:cubicBezTo>
                  <a:lnTo>
                    <a:pt x="101766" y="203533"/>
                  </a:lnTo>
                  <a:cubicBezTo>
                    <a:pt x="45562" y="203533"/>
                    <a:pt x="0" y="157970"/>
                    <a:pt x="0" y="101766"/>
                  </a:cubicBezTo>
                  <a:lnTo>
                    <a:pt x="0" y="101766"/>
                  </a:lnTo>
                  <a:cubicBezTo>
                    <a:pt x="0" y="45562"/>
                    <a:pt x="45562" y="0"/>
                    <a:pt x="101766" y="0"/>
                  </a:cubicBezTo>
                  <a:close/>
                </a:path>
              </a:pathLst>
            </a:custGeom>
            <a:solidFill>
              <a:srgbClr val="E14F4A"/>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090344" y="2932561"/>
            <a:ext cx="5069352" cy="734187"/>
          </a:xfrm>
          <a:prstGeom prst="rect">
            <a:avLst/>
          </a:prstGeom>
        </p:spPr>
        <p:txBody>
          <a:bodyPr anchor="t" rtlCol="false" tIns="0" lIns="0" bIns="0" rIns="0">
            <a:spAutoFit/>
          </a:bodyPr>
          <a:lstStyle/>
          <a:p>
            <a:pPr algn="ctr">
              <a:lnSpc>
                <a:spcPts val="5904"/>
              </a:lnSpc>
            </a:pPr>
            <a:r>
              <a:rPr lang="en-US" sz="4800">
                <a:solidFill>
                  <a:srgbClr val="FFFFFF"/>
                </a:solidFill>
                <a:latin typeface="Montserrat Heavy"/>
              </a:rPr>
              <a:t>GAMES PAGE</a:t>
            </a:r>
          </a:p>
        </p:txBody>
      </p:sp>
      <p:sp>
        <p:nvSpPr>
          <p:cNvPr name="TextBox 8" id="8"/>
          <p:cNvSpPr txBox="true"/>
          <p:nvPr/>
        </p:nvSpPr>
        <p:spPr>
          <a:xfrm rot="0">
            <a:off x="10676596" y="4559907"/>
            <a:ext cx="5896847" cy="1952319"/>
          </a:xfrm>
          <a:prstGeom prst="rect">
            <a:avLst/>
          </a:prstGeom>
        </p:spPr>
        <p:txBody>
          <a:bodyPr anchor="t" rtlCol="false" tIns="0" lIns="0" bIns="0" rIns="0">
            <a:spAutoFit/>
          </a:bodyPr>
          <a:lstStyle/>
          <a:p>
            <a:pPr algn="ctr">
              <a:lnSpc>
                <a:spcPts val="3908"/>
              </a:lnSpc>
              <a:spcBef>
                <a:spcPct val="0"/>
              </a:spcBef>
            </a:pPr>
            <a:r>
              <a:rPr lang="en-US" sz="2792">
                <a:solidFill>
                  <a:srgbClr val="FFFFFF"/>
                </a:solidFill>
                <a:latin typeface="Montserrat Semi-Bold"/>
              </a:rPr>
              <a:t>After logging in, the app directs users to the home page, which starts by displaying a warm greeting, "Hello, [User's Name].".</a:t>
            </a:r>
          </a:p>
        </p:txBody>
      </p:sp>
      <p:sp>
        <p:nvSpPr>
          <p:cNvPr name="Freeform 9" id="9"/>
          <p:cNvSpPr/>
          <p:nvPr/>
        </p:nvSpPr>
        <p:spPr>
          <a:xfrm flipH="false" flipV="false" rot="0">
            <a:off x="6868134" y="4951537"/>
            <a:ext cx="3666150" cy="626578"/>
          </a:xfrm>
          <a:custGeom>
            <a:avLst/>
            <a:gdLst/>
            <a:ahLst/>
            <a:cxnLst/>
            <a:rect r="r" b="b" t="t" l="l"/>
            <a:pathLst>
              <a:path h="626578" w="3666150">
                <a:moveTo>
                  <a:pt x="0" y="0"/>
                </a:moveTo>
                <a:lnTo>
                  <a:pt x="3666149" y="0"/>
                </a:lnTo>
                <a:lnTo>
                  <a:pt x="3666149" y="626579"/>
                </a:lnTo>
                <a:lnTo>
                  <a:pt x="0" y="62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0240199" y="2033924"/>
            <a:ext cx="6769642" cy="7224376"/>
            <a:chOff x="0" y="0"/>
            <a:chExt cx="1782951" cy="1902716"/>
          </a:xfrm>
        </p:grpSpPr>
        <p:sp>
          <p:nvSpPr>
            <p:cNvPr name="Freeform 11" id="11"/>
            <p:cNvSpPr/>
            <p:nvPr/>
          </p:nvSpPr>
          <p:spPr>
            <a:xfrm flipH="false" flipV="false" rot="0">
              <a:off x="0" y="0"/>
              <a:ext cx="1782951" cy="1902716"/>
            </a:xfrm>
            <a:custGeom>
              <a:avLst/>
              <a:gdLst/>
              <a:ahLst/>
              <a:cxnLst/>
              <a:rect r="r" b="b" t="t" l="l"/>
              <a:pathLst>
                <a:path h="1902716" w="1782951">
                  <a:moveTo>
                    <a:pt x="29734" y="0"/>
                  </a:moveTo>
                  <a:lnTo>
                    <a:pt x="1753217" y="0"/>
                  </a:lnTo>
                  <a:cubicBezTo>
                    <a:pt x="1769638" y="0"/>
                    <a:pt x="1782951" y="13312"/>
                    <a:pt x="1782951" y="29734"/>
                  </a:cubicBezTo>
                  <a:lnTo>
                    <a:pt x="1782951" y="1872982"/>
                  </a:lnTo>
                  <a:cubicBezTo>
                    <a:pt x="1782951" y="1880868"/>
                    <a:pt x="1779818" y="1888431"/>
                    <a:pt x="1774242" y="1894007"/>
                  </a:cubicBezTo>
                  <a:cubicBezTo>
                    <a:pt x="1768666" y="1899583"/>
                    <a:pt x="1761103" y="1902716"/>
                    <a:pt x="1753217" y="1902716"/>
                  </a:cubicBezTo>
                  <a:lnTo>
                    <a:pt x="29734" y="1902716"/>
                  </a:lnTo>
                  <a:cubicBezTo>
                    <a:pt x="21848" y="1902716"/>
                    <a:pt x="14285" y="1899583"/>
                    <a:pt x="8709" y="1894007"/>
                  </a:cubicBezTo>
                  <a:cubicBezTo>
                    <a:pt x="3133" y="1888431"/>
                    <a:pt x="0" y="1880868"/>
                    <a:pt x="0" y="1872982"/>
                  </a:cubicBezTo>
                  <a:lnTo>
                    <a:pt x="0" y="29734"/>
                  </a:lnTo>
                  <a:cubicBezTo>
                    <a:pt x="0" y="21848"/>
                    <a:pt x="3133" y="14285"/>
                    <a:pt x="8709" y="8709"/>
                  </a:cubicBezTo>
                  <a:cubicBezTo>
                    <a:pt x="14285" y="3133"/>
                    <a:pt x="21848" y="0"/>
                    <a:pt x="29734" y="0"/>
                  </a:cubicBezTo>
                  <a:close/>
                </a:path>
              </a:pathLst>
            </a:custGeom>
            <a:solidFill>
              <a:srgbClr val="F1847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1115675" y="2225312"/>
            <a:ext cx="5212681" cy="1253437"/>
            <a:chOff x="0" y="0"/>
            <a:chExt cx="812800" cy="195445"/>
          </a:xfrm>
        </p:grpSpPr>
        <p:sp>
          <p:nvSpPr>
            <p:cNvPr name="Freeform 14" id="14"/>
            <p:cNvSpPr/>
            <p:nvPr/>
          </p:nvSpPr>
          <p:spPr>
            <a:xfrm flipH="false" flipV="false" rot="0">
              <a:off x="0" y="0"/>
              <a:ext cx="812800" cy="195445"/>
            </a:xfrm>
            <a:custGeom>
              <a:avLst/>
              <a:gdLst/>
              <a:ahLst/>
              <a:cxnLst/>
              <a:rect r="r" b="b" t="t" l="l"/>
              <a:pathLst>
                <a:path h="195445" w="812800">
                  <a:moveTo>
                    <a:pt x="97723" y="0"/>
                  </a:moveTo>
                  <a:lnTo>
                    <a:pt x="715077" y="0"/>
                  </a:lnTo>
                  <a:cubicBezTo>
                    <a:pt x="769048" y="0"/>
                    <a:pt x="812800" y="43752"/>
                    <a:pt x="812800" y="97723"/>
                  </a:cubicBezTo>
                  <a:lnTo>
                    <a:pt x="812800" y="97723"/>
                  </a:lnTo>
                  <a:cubicBezTo>
                    <a:pt x="812800" y="151693"/>
                    <a:pt x="769048" y="195445"/>
                    <a:pt x="715077" y="195445"/>
                  </a:cubicBezTo>
                  <a:lnTo>
                    <a:pt x="97723" y="195445"/>
                  </a:lnTo>
                  <a:cubicBezTo>
                    <a:pt x="43752" y="195445"/>
                    <a:pt x="0" y="151693"/>
                    <a:pt x="0" y="97723"/>
                  </a:cubicBezTo>
                  <a:lnTo>
                    <a:pt x="0" y="97723"/>
                  </a:lnTo>
                  <a:cubicBezTo>
                    <a:pt x="0" y="43752"/>
                    <a:pt x="43752" y="0"/>
                    <a:pt x="97723" y="0"/>
                  </a:cubicBezTo>
                  <a:close/>
                </a:path>
              </a:pathLst>
            </a:custGeom>
            <a:solidFill>
              <a:srgbClr val="E14F4A"/>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187340" y="2488819"/>
            <a:ext cx="5069352" cy="659892"/>
          </a:xfrm>
          <a:prstGeom prst="rect">
            <a:avLst/>
          </a:prstGeom>
        </p:spPr>
        <p:txBody>
          <a:bodyPr anchor="t" rtlCol="false" tIns="0" lIns="0" bIns="0" rIns="0">
            <a:spAutoFit/>
          </a:bodyPr>
          <a:lstStyle/>
          <a:p>
            <a:pPr algn="ctr">
              <a:lnSpc>
                <a:spcPts val="5289"/>
              </a:lnSpc>
            </a:pPr>
            <a:r>
              <a:rPr lang="en-US" sz="4300">
                <a:solidFill>
                  <a:srgbClr val="FFFFFF"/>
                </a:solidFill>
                <a:latin typeface="Montserrat Heavy"/>
              </a:rPr>
              <a:t>GAMES PAGE</a:t>
            </a:r>
          </a:p>
        </p:txBody>
      </p:sp>
      <p:sp>
        <p:nvSpPr>
          <p:cNvPr name="TextBox 17" id="17"/>
          <p:cNvSpPr txBox="true"/>
          <p:nvPr/>
        </p:nvSpPr>
        <p:spPr>
          <a:xfrm rot="0">
            <a:off x="11087540" y="3640764"/>
            <a:ext cx="5268951" cy="5270484"/>
          </a:xfrm>
          <a:prstGeom prst="rect">
            <a:avLst/>
          </a:prstGeom>
        </p:spPr>
        <p:txBody>
          <a:bodyPr anchor="t" rtlCol="false" tIns="0" lIns="0" bIns="0" rIns="0">
            <a:spAutoFit/>
          </a:bodyPr>
          <a:lstStyle/>
          <a:p>
            <a:pPr algn="ctr">
              <a:lnSpc>
                <a:spcPts val="3492"/>
              </a:lnSpc>
              <a:spcBef>
                <a:spcPct val="0"/>
              </a:spcBef>
            </a:pPr>
            <a:r>
              <a:rPr lang="en-US" sz="2494">
                <a:solidFill>
                  <a:srgbClr val="FFFFFF"/>
                </a:solidFill>
                <a:latin typeface="Montserrat Semi-Bold"/>
              </a:rPr>
              <a:t>Our app offers a wide array of quiz game categories, encompassing IQ challenges, word challenges, and an array of other exciting options. Furthermore, we've designed the platform with the flexibility to continually expand the selection of quiz categories as we evolve, ensuring a diverse and engaging gaming experience for our users.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51901" y="7083291"/>
            <a:ext cx="4806616" cy="4806616"/>
          </a:xfrm>
          <a:custGeom>
            <a:avLst/>
            <a:gdLst/>
            <a:ahLst/>
            <a:cxnLst/>
            <a:rect r="r" b="b" t="t" l="l"/>
            <a:pathLst>
              <a:path h="4806616" w="4806616">
                <a:moveTo>
                  <a:pt x="0" y="0"/>
                </a:moveTo>
                <a:lnTo>
                  <a:pt x="4806616" y="0"/>
                </a:lnTo>
                <a:lnTo>
                  <a:pt x="4806616" y="4806616"/>
                </a:lnTo>
                <a:lnTo>
                  <a:pt x="0" y="4806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2310" y="6140154"/>
            <a:ext cx="4806616" cy="4806616"/>
          </a:xfrm>
          <a:custGeom>
            <a:avLst/>
            <a:gdLst/>
            <a:ahLst/>
            <a:cxnLst/>
            <a:rect r="r" b="b" t="t" l="l"/>
            <a:pathLst>
              <a:path h="4806616" w="4806616">
                <a:moveTo>
                  <a:pt x="0" y="0"/>
                </a:moveTo>
                <a:lnTo>
                  <a:pt x="4806616" y="0"/>
                </a:lnTo>
                <a:lnTo>
                  <a:pt x="4806616" y="4806616"/>
                </a:lnTo>
                <a:lnTo>
                  <a:pt x="0" y="4806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01593" y="1173274"/>
            <a:ext cx="4371657" cy="8818518"/>
            <a:chOff x="0" y="0"/>
            <a:chExt cx="681661" cy="1375049"/>
          </a:xfrm>
        </p:grpSpPr>
        <p:sp>
          <p:nvSpPr>
            <p:cNvPr name="Freeform 5" id="5"/>
            <p:cNvSpPr/>
            <p:nvPr/>
          </p:nvSpPr>
          <p:spPr>
            <a:xfrm flipH="false" flipV="false" rot="0">
              <a:off x="0" y="0"/>
              <a:ext cx="681661" cy="1375049"/>
            </a:xfrm>
            <a:custGeom>
              <a:avLst/>
              <a:gdLst/>
              <a:ahLst/>
              <a:cxnLst/>
              <a:rect r="r" b="b" t="t" l="l"/>
              <a:pathLst>
                <a:path h="1375049" w="681661">
                  <a:moveTo>
                    <a:pt x="152300" y="0"/>
                  </a:moveTo>
                  <a:lnTo>
                    <a:pt x="529361" y="0"/>
                  </a:lnTo>
                  <a:cubicBezTo>
                    <a:pt x="569754" y="0"/>
                    <a:pt x="608492" y="16046"/>
                    <a:pt x="637054" y="44608"/>
                  </a:cubicBezTo>
                  <a:cubicBezTo>
                    <a:pt x="665615" y="73170"/>
                    <a:pt x="681661" y="111908"/>
                    <a:pt x="681661" y="152300"/>
                  </a:cubicBezTo>
                  <a:lnTo>
                    <a:pt x="681661" y="1222749"/>
                  </a:lnTo>
                  <a:cubicBezTo>
                    <a:pt x="681661" y="1306862"/>
                    <a:pt x="613474" y="1375049"/>
                    <a:pt x="529361" y="1375049"/>
                  </a:cubicBezTo>
                  <a:lnTo>
                    <a:pt x="152300" y="1375049"/>
                  </a:lnTo>
                  <a:cubicBezTo>
                    <a:pt x="68187" y="1375049"/>
                    <a:pt x="0" y="1306862"/>
                    <a:pt x="0" y="1222749"/>
                  </a:cubicBezTo>
                  <a:lnTo>
                    <a:pt x="0" y="152300"/>
                  </a:lnTo>
                  <a:cubicBezTo>
                    <a:pt x="0" y="68187"/>
                    <a:pt x="68187" y="0"/>
                    <a:pt x="152300" y="0"/>
                  </a:cubicBezTo>
                  <a:close/>
                </a:path>
              </a:pathLst>
            </a:custGeom>
            <a:solidFill>
              <a:srgbClr val="FD6F5D"/>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83704" y="1358156"/>
            <a:ext cx="3556640" cy="8128443"/>
          </a:xfrm>
          <a:custGeom>
            <a:avLst/>
            <a:gdLst/>
            <a:ahLst/>
            <a:cxnLst/>
            <a:rect r="r" b="b" t="t" l="l"/>
            <a:pathLst>
              <a:path h="8128443" w="3556640">
                <a:moveTo>
                  <a:pt x="0" y="0"/>
                </a:moveTo>
                <a:lnTo>
                  <a:pt x="3556640" y="0"/>
                </a:lnTo>
                <a:lnTo>
                  <a:pt x="3556640" y="8128443"/>
                </a:lnTo>
                <a:lnTo>
                  <a:pt x="0" y="8128443"/>
                </a:lnTo>
                <a:lnTo>
                  <a:pt x="0" y="0"/>
                </a:lnTo>
                <a:close/>
              </a:path>
            </a:pathLst>
          </a:custGeom>
          <a:blipFill>
            <a:blip r:embed="rId4"/>
            <a:stretch>
              <a:fillRect l="-1422" t="0" r="-1422" b="0"/>
            </a:stretch>
          </a:blipFill>
        </p:spPr>
      </p:sp>
      <p:grpSp>
        <p:nvGrpSpPr>
          <p:cNvPr name="Group 8" id="8"/>
          <p:cNvGrpSpPr/>
          <p:nvPr/>
        </p:nvGrpSpPr>
        <p:grpSpPr>
          <a:xfrm rot="0">
            <a:off x="6101323" y="255023"/>
            <a:ext cx="6457508" cy="1547355"/>
            <a:chOff x="0" y="0"/>
            <a:chExt cx="1006903" cy="241275"/>
          </a:xfrm>
        </p:grpSpPr>
        <p:sp>
          <p:nvSpPr>
            <p:cNvPr name="Freeform 9" id="9"/>
            <p:cNvSpPr/>
            <p:nvPr/>
          </p:nvSpPr>
          <p:spPr>
            <a:xfrm flipH="false" flipV="false" rot="0">
              <a:off x="0" y="0"/>
              <a:ext cx="1006903" cy="241275"/>
            </a:xfrm>
            <a:custGeom>
              <a:avLst/>
              <a:gdLst/>
              <a:ahLst/>
              <a:cxnLst/>
              <a:rect r="r" b="b" t="t" l="l"/>
              <a:pathLst>
                <a:path h="241275" w="1006903">
                  <a:moveTo>
                    <a:pt x="103106" y="0"/>
                  </a:moveTo>
                  <a:lnTo>
                    <a:pt x="903797" y="0"/>
                  </a:lnTo>
                  <a:cubicBezTo>
                    <a:pt x="931142" y="0"/>
                    <a:pt x="957368" y="10863"/>
                    <a:pt x="976704" y="30199"/>
                  </a:cubicBezTo>
                  <a:cubicBezTo>
                    <a:pt x="996040" y="49535"/>
                    <a:pt x="1006903" y="75760"/>
                    <a:pt x="1006903" y="103106"/>
                  </a:cubicBezTo>
                  <a:lnTo>
                    <a:pt x="1006903" y="138169"/>
                  </a:lnTo>
                  <a:cubicBezTo>
                    <a:pt x="1006903" y="195113"/>
                    <a:pt x="960741" y="241275"/>
                    <a:pt x="903797" y="241275"/>
                  </a:cubicBezTo>
                  <a:lnTo>
                    <a:pt x="103106" y="241275"/>
                  </a:lnTo>
                  <a:cubicBezTo>
                    <a:pt x="75760" y="241275"/>
                    <a:pt x="49535" y="230412"/>
                    <a:pt x="30199" y="211076"/>
                  </a:cubicBezTo>
                  <a:cubicBezTo>
                    <a:pt x="10863" y="191740"/>
                    <a:pt x="0" y="165515"/>
                    <a:pt x="0" y="138169"/>
                  </a:cubicBezTo>
                  <a:lnTo>
                    <a:pt x="0" y="103106"/>
                  </a:lnTo>
                  <a:cubicBezTo>
                    <a:pt x="0" y="75760"/>
                    <a:pt x="10863" y="49535"/>
                    <a:pt x="30199" y="30199"/>
                  </a:cubicBezTo>
                  <a:cubicBezTo>
                    <a:pt x="49535" y="10863"/>
                    <a:pt x="75760" y="0"/>
                    <a:pt x="103106" y="0"/>
                  </a:cubicBezTo>
                  <a:close/>
                </a:path>
              </a:pathLst>
            </a:custGeom>
            <a:solidFill>
              <a:srgbClr val="F18470"/>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323257" y="3312066"/>
            <a:ext cx="3692361" cy="4096112"/>
          </a:xfrm>
          <a:custGeom>
            <a:avLst/>
            <a:gdLst/>
            <a:ahLst/>
            <a:cxnLst/>
            <a:rect r="r" b="b" t="t" l="l"/>
            <a:pathLst>
              <a:path h="4096112" w="3692361">
                <a:moveTo>
                  <a:pt x="0" y="0"/>
                </a:moveTo>
                <a:lnTo>
                  <a:pt x="3692362" y="0"/>
                </a:lnTo>
                <a:lnTo>
                  <a:pt x="3692362" y="4096112"/>
                </a:lnTo>
                <a:lnTo>
                  <a:pt x="0" y="4096112"/>
                </a:lnTo>
                <a:lnTo>
                  <a:pt x="0" y="0"/>
                </a:lnTo>
                <a:close/>
              </a:path>
            </a:pathLst>
          </a:custGeom>
          <a:blipFill>
            <a:blip r:embed="rId5"/>
            <a:stretch>
              <a:fillRect l="0" t="0" r="0" b="0"/>
            </a:stretch>
          </a:blipFill>
        </p:spPr>
      </p:sp>
      <p:sp>
        <p:nvSpPr>
          <p:cNvPr name="Freeform 12" id="12"/>
          <p:cNvSpPr/>
          <p:nvPr/>
        </p:nvSpPr>
        <p:spPr>
          <a:xfrm flipH="false" flipV="false" rot="0">
            <a:off x="7971354" y="4465932"/>
            <a:ext cx="2396168" cy="2754216"/>
          </a:xfrm>
          <a:custGeom>
            <a:avLst/>
            <a:gdLst/>
            <a:ahLst/>
            <a:cxnLst/>
            <a:rect r="r" b="b" t="t" l="l"/>
            <a:pathLst>
              <a:path h="2754216" w="2396168">
                <a:moveTo>
                  <a:pt x="0" y="0"/>
                </a:moveTo>
                <a:lnTo>
                  <a:pt x="2396168" y="0"/>
                </a:lnTo>
                <a:lnTo>
                  <a:pt x="2396168" y="2754216"/>
                </a:lnTo>
                <a:lnTo>
                  <a:pt x="0" y="2754216"/>
                </a:lnTo>
                <a:lnTo>
                  <a:pt x="0" y="0"/>
                </a:lnTo>
                <a:close/>
              </a:path>
            </a:pathLst>
          </a:custGeom>
          <a:blipFill>
            <a:blip r:embed="rId6"/>
            <a:stretch>
              <a:fillRect l="0" t="0" r="0" b="0"/>
            </a:stretch>
          </a:blipFill>
        </p:spPr>
      </p:sp>
      <p:grpSp>
        <p:nvGrpSpPr>
          <p:cNvPr name="Group 13" id="13"/>
          <p:cNvGrpSpPr/>
          <p:nvPr/>
        </p:nvGrpSpPr>
        <p:grpSpPr>
          <a:xfrm rot="0">
            <a:off x="12084231" y="6250761"/>
            <a:ext cx="5547154" cy="2314834"/>
            <a:chOff x="0" y="0"/>
            <a:chExt cx="1460979" cy="609668"/>
          </a:xfrm>
        </p:grpSpPr>
        <p:sp>
          <p:nvSpPr>
            <p:cNvPr name="Freeform 14" id="14"/>
            <p:cNvSpPr/>
            <p:nvPr/>
          </p:nvSpPr>
          <p:spPr>
            <a:xfrm flipH="false" flipV="false" rot="0">
              <a:off x="0" y="0"/>
              <a:ext cx="1460979" cy="609668"/>
            </a:xfrm>
            <a:custGeom>
              <a:avLst/>
              <a:gdLst/>
              <a:ahLst/>
              <a:cxnLst/>
              <a:rect r="r" b="b" t="t" l="l"/>
              <a:pathLst>
                <a:path h="609668" w="1460979">
                  <a:moveTo>
                    <a:pt x="36287" y="0"/>
                  </a:moveTo>
                  <a:lnTo>
                    <a:pt x="1424692" y="0"/>
                  </a:lnTo>
                  <a:cubicBezTo>
                    <a:pt x="1434316" y="0"/>
                    <a:pt x="1443546" y="3823"/>
                    <a:pt x="1450351" y="10628"/>
                  </a:cubicBezTo>
                  <a:cubicBezTo>
                    <a:pt x="1457156" y="17433"/>
                    <a:pt x="1460979" y="26663"/>
                    <a:pt x="1460979" y="36287"/>
                  </a:cubicBezTo>
                  <a:lnTo>
                    <a:pt x="1460979" y="573381"/>
                  </a:lnTo>
                  <a:cubicBezTo>
                    <a:pt x="1460979" y="583005"/>
                    <a:pt x="1457156" y="592235"/>
                    <a:pt x="1450351" y="599040"/>
                  </a:cubicBezTo>
                  <a:cubicBezTo>
                    <a:pt x="1443546" y="605845"/>
                    <a:pt x="1434316" y="609668"/>
                    <a:pt x="1424692" y="609668"/>
                  </a:cubicBezTo>
                  <a:lnTo>
                    <a:pt x="36287" y="609668"/>
                  </a:lnTo>
                  <a:cubicBezTo>
                    <a:pt x="26663" y="609668"/>
                    <a:pt x="17433" y="605845"/>
                    <a:pt x="10628" y="599040"/>
                  </a:cubicBezTo>
                  <a:cubicBezTo>
                    <a:pt x="3823" y="592235"/>
                    <a:pt x="0" y="583005"/>
                    <a:pt x="0" y="573381"/>
                  </a:cubicBezTo>
                  <a:lnTo>
                    <a:pt x="0" y="36287"/>
                  </a:lnTo>
                  <a:cubicBezTo>
                    <a:pt x="0" y="26663"/>
                    <a:pt x="3823" y="17433"/>
                    <a:pt x="10628" y="10628"/>
                  </a:cubicBezTo>
                  <a:cubicBezTo>
                    <a:pt x="17433" y="3823"/>
                    <a:pt x="26663" y="0"/>
                    <a:pt x="36287" y="0"/>
                  </a:cubicBezTo>
                  <a:close/>
                </a:path>
              </a:pathLst>
            </a:custGeom>
            <a:solidFill>
              <a:srgbClr val="F18470"/>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779"/>
                </a:lnSpc>
              </a:pPr>
              <a:r>
                <a:rPr lang="en-US" sz="2699">
                  <a:solidFill>
                    <a:srgbClr val="000000"/>
                  </a:solidFill>
                  <a:latin typeface="Montserrat Bold"/>
                </a:rPr>
                <a:t>Upon completing all the questions, a "Final Result" page will be displayed.</a:t>
              </a:r>
            </a:p>
          </p:txBody>
        </p:sp>
      </p:grpSp>
      <p:sp>
        <p:nvSpPr>
          <p:cNvPr name="TextBox 16" id="16"/>
          <p:cNvSpPr txBox="true"/>
          <p:nvPr/>
        </p:nvSpPr>
        <p:spPr>
          <a:xfrm rot="0">
            <a:off x="6454898" y="449055"/>
            <a:ext cx="5750358" cy="1102141"/>
          </a:xfrm>
          <a:prstGeom prst="rect">
            <a:avLst/>
          </a:prstGeom>
        </p:spPr>
        <p:txBody>
          <a:bodyPr anchor="t" rtlCol="false" tIns="0" lIns="0" bIns="0" rIns="0">
            <a:spAutoFit/>
          </a:bodyPr>
          <a:lstStyle/>
          <a:p>
            <a:pPr algn="ctr">
              <a:lnSpc>
                <a:spcPts val="4462"/>
              </a:lnSpc>
              <a:spcBef>
                <a:spcPct val="0"/>
              </a:spcBef>
            </a:pPr>
            <a:r>
              <a:rPr lang="en-US" sz="3187">
                <a:solidFill>
                  <a:srgbClr val="000000"/>
                </a:solidFill>
                <a:latin typeface="Montserrat Heavy"/>
              </a:rPr>
              <a:t>THIS RESULTS WILL BE SHOWN..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011" y="0"/>
            <a:ext cx="3753853" cy="3753853"/>
          </a:xfrm>
          <a:custGeom>
            <a:avLst/>
            <a:gdLst/>
            <a:ahLst/>
            <a:cxnLst/>
            <a:rect r="r" b="b" t="t" l="l"/>
            <a:pathLst>
              <a:path h="3753853" w="3753853">
                <a:moveTo>
                  <a:pt x="0" y="0"/>
                </a:moveTo>
                <a:lnTo>
                  <a:pt x="3753853" y="0"/>
                </a:lnTo>
                <a:lnTo>
                  <a:pt x="3753853" y="3753853"/>
                </a:lnTo>
                <a:lnTo>
                  <a:pt x="0" y="3753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30403" y="4669602"/>
            <a:ext cx="4497924" cy="768736"/>
          </a:xfrm>
          <a:custGeom>
            <a:avLst/>
            <a:gdLst/>
            <a:ahLst/>
            <a:cxnLst/>
            <a:rect r="r" b="b" t="t" l="l"/>
            <a:pathLst>
              <a:path h="768736" w="4497924">
                <a:moveTo>
                  <a:pt x="0" y="0"/>
                </a:moveTo>
                <a:lnTo>
                  <a:pt x="4497924" y="0"/>
                </a:lnTo>
                <a:lnTo>
                  <a:pt x="4497924" y="768737"/>
                </a:lnTo>
                <a:lnTo>
                  <a:pt x="0" y="768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5249" y="2003684"/>
            <a:ext cx="5887889" cy="6100573"/>
            <a:chOff x="0" y="0"/>
            <a:chExt cx="1550720" cy="1606735"/>
          </a:xfrm>
        </p:grpSpPr>
        <p:sp>
          <p:nvSpPr>
            <p:cNvPr name="Freeform 5" id="5"/>
            <p:cNvSpPr/>
            <p:nvPr/>
          </p:nvSpPr>
          <p:spPr>
            <a:xfrm flipH="false" flipV="false" rot="0">
              <a:off x="0" y="0"/>
              <a:ext cx="1550720" cy="1606735"/>
            </a:xfrm>
            <a:custGeom>
              <a:avLst/>
              <a:gdLst/>
              <a:ahLst/>
              <a:cxnLst/>
              <a:rect r="r" b="b" t="t" l="l"/>
              <a:pathLst>
                <a:path h="1606735" w="1550720">
                  <a:moveTo>
                    <a:pt x="34187" y="0"/>
                  </a:moveTo>
                  <a:lnTo>
                    <a:pt x="1516533" y="0"/>
                  </a:lnTo>
                  <a:cubicBezTo>
                    <a:pt x="1535414" y="0"/>
                    <a:pt x="1550720" y="15306"/>
                    <a:pt x="1550720" y="34187"/>
                  </a:cubicBezTo>
                  <a:lnTo>
                    <a:pt x="1550720" y="1572548"/>
                  </a:lnTo>
                  <a:cubicBezTo>
                    <a:pt x="1550720" y="1591429"/>
                    <a:pt x="1535414" y="1606735"/>
                    <a:pt x="1516533" y="1606735"/>
                  </a:cubicBezTo>
                  <a:lnTo>
                    <a:pt x="34187" y="1606735"/>
                  </a:lnTo>
                  <a:cubicBezTo>
                    <a:pt x="15306" y="1606735"/>
                    <a:pt x="0" y="1591429"/>
                    <a:pt x="0" y="1572548"/>
                  </a:cubicBezTo>
                  <a:lnTo>
                    <a:pt x="0" y="34187"/>
                  </a:lnTo>
                  <a:cubicBezTo>
                    <a:pt x="0" y="15306"/>
                    <a:pt x="15306" y="0"/>
                    <a:pt x="34187" y="0"/>
                  </a:cubicBezTo>
                  <a:close/>
                </a:path>
              </a:pathLst>
            </a:custGeom>
            <a:solidFill>
              <a:srgbClr val="F18470"/>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064897" y="7373689"/>
            <a:ext cx="2093495" cy="20934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378759" y="2514704"/>
            <a:ext cx="3465770" cy="1307343"/>
            <a:chOff x="0" y="0"/>
            <a:chExt cx="812800" cy="306601"/>
          </a:xfrm>
        </p:grpSpPr>
        <p:sp>
          <p:nvSpPr>
            <p:cNvPr name="Freeform 11" id="11"/>
            <p:cNvSpPr/>
            <p:nvPr/>
          </p:nvSpPr>
          <p:spPr>
            <a:xfrm flipH="false" flipV="false" rot="0">
              <a:off x="0" y="0"/>
              <a:ext cx="812800" cy="306601"/>
            </a:xfrm>
            <a:custGeom>
              <a:avLst/>
              <a:gdLst/>
              <a:ahLst/>
              <a:cxnLst/>
              <a:rect r="r" b="b" t="t" l="l"/>
              <a:pathLst>
                <a:path h="306601" w="812800">
                  <a:moveTo>
                    <a:pt x="127000" y="0"/>
                  </a:moveTo>
                  <a:lnTo>
                    <a:pt x="685800" y="0"/>
                  </a:lnTo>
                  <a:cubicBezTo>
                    <a:pt x="755940" y="0"/>
                    <a:pt x="812800" y="56860"/>
                    <a:pt x="812800" y="127000"/>
                  </a:cubicBezTo>
                  <a:lnTo>
                    <a:pt x="812800" y="179601"/>
                  </a:lnTo>
                  <a:cubicBezTo>
                    <a:pt x="812800" y="249741"/>
                    <a:pt x="755940" y="306601"/>
                    <a:pt x="685800" y="306601"/>
                  </a:cubicBezTo>
                  <a:lnTo>
                    <a:pt x="127000" y="306601"/>
                  </a:lnTo>
                  <a:cubicBezTo>
                    <a:pt x="93318" y="306601"/>
                    <a:pt x="61015" y="293220"/>
                    <a:pt x="37197" y="269403"/>
                  </a:cubicBezTo>
                  <a:cubicBezTo>
                    <a:pt x="13380" y="245586"/>
                    <a:pt x="0" y="213283"/>
                    <a:pt x="0" y="179601"/>
                  </a:cubicBezTo>
                  <a:lnTo>
                    <a:pt x="0" y="127000"/>
                  </a:lnTo>
                  <a:cubicBezTo>
                    <a:pt x="0" y="56860"/>
                    <a:pt x="56860" y="0"/>
                    <a:pt x="127000" y="0"/>
                  </a:cubicBezTo>
                  <a:close/>
                </a:path>
              </a:pathLst>
            </a:custGeom>
            <a:solidFill>
              <a:srgbClr val="E14F4A"/>
            </a:solidFill>
          </p:spPr>
        </p:sp>
        <p:sp>
          <p:nvSpPr>
            <p:cNvPr name="TextBox 12" id="12"/>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grpSp>
        <p:nvGrpSpPr>
          <p:cNvPr name="Group 13" id="13"/>
          <p:cNvGrpSpPr/>
          <p:nvPr/>
        </p:nvGrpSpPr>
        <p:grpSpPr>
          <a:xfrm rot="0">
            <a:off x="11920943" y="1999403"/>
            <a:ext cx="3598496" cy="7258897"/>
            <a:chOff x="0" y="0"/>
            <a:chExt cx="681661" cy="1375049"/>
          </a:xfrm>
        </p:grpSpPr>
        <p:sp>
          <p:nvSpPr>
            <p:cNvPr name="Freeform 14" id="14"/>
            <p:cNvSpPr/>
            <p:nvPr/>
          </p:nvSpPr>
          <p:spPr>
            <a:xfrm flipH="false" flipV="false" rot="0">
              <a:off x="0" y="0"/>
              <a:ext cx="681661" cy="1375049"/>
            </a:xfrm>
            <a:custGeom>
              <a:avLst/>
              <a:gdLst/>
              <a:ahLst/>
              <a:cxnLst/>
              <a:rect r="r" b="b" t="t" l="l"/>
              <a:pathLst>
                <a:path h="1375049" w="681661">
                  <a:moveTo>
                    <a:pt x="185023" y="0"/>
                  </a:moveTo>
                  <a:lnTo>
                    <a:pt x="496638" y="0"/>
                  </a:lnTo>
                  <a:cubicBezTo>
                    <a:pt x="598824" y="0"/>
                    <a:pt x="681661" y="82838"/>
                    <a:pt x="681661" y="185023"/>
                  </a:cubicBezTo>
                  <a:lnTo>
                    <a:pt x="681661" y="1190026"/>
                  </a:lnTo>
                  <a:cubicBezTo>
                    <a:pt x="681661" y="1292211"/>
                    <a:pt x="598824" y="1375049"/>
                    <a:pt x="496638" y="1375049"/>
                  </a:cubicBezTo>
                  <a:lnTo>
                    <a:pt x="185023" y="1375049"/>
                  </a:lnTo>
                  <a:cubicBezTo>
                    <a:pt x="82838" y="1375049"/>
                    <a:pt x="0" y="1292211"/>
                    <a:pt x="0" y="1190026"/>
                  </a:cubicBezTo>
                  <a:lnTo>
                    <a:pt x="0" y="185023"/>
                  </a:lnTo>
                  <a:cubicBezTo>
                    <a:pt x="0" y="82838"/>
                    <a:pt x="82838" y="0"/>
                    <a:pt x="185023" y="0"/>
                  </a:cubicBezTo>
                  <a:close/>
                </a:path>
              </a:pathLst>
            </a:custGeom>
            <a:solidFill>
              <a:srgbClr val="FD6F5D"/>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235475" y="2151588"/>
            <a:ext cx="2927621" cy="6690866"/>
          </a:xfrm>
          <a:custGeom>
            <a:avLst/>
            <a:gdLst/>
            <a:ahLst/>
            <a:cxnLst/>
            <a:rect r="r" b="b" t="t" l="l"/>
            <a:pathLst>
              <a:path h="6690866" w="2927621">
                <a:moveTo>
                  <a:pt x="0" y="0"/>
                </a:moveTo>
                <a:lnTo>
                  <a:pt x="2927621" y="0"/>
                </a:lnTo>
                <a:lnTo>
                  <a:pt x="2927621" y="6690866"/>
                </a:lnTo>
                <a:lnTo>
                  <a:pt x="0" y="6690866"/>
                </a:lnTo>
                <a:lnTo>
                  <a:pt x="0" y="0"/>
                </a:lnTo>
                <a:close/>
              </a:path>
            </a:pathLst>
          </a:custGeom>
          <a:blipFill>
            <a:blip r:embed="rId6"/>
            <a:stretch>
              <a:fillRect l="-1422" t="0" r="-1422" b="0"/>
            </a:stretch>
          </a:blipFill>
        </p:spPr>
      </p:sp>
      <p:sp>
        <p:nvSpPr>
          <p:cNvPr name="TextBox 17" id="17"/>
          <p:cNvSpPr txBox="true"/>
          <p:nvPr/>
        </p:nvSpPr>
        <p:spPr>
          <a:xfrm rot="0">
            <a:off x="4099126" y="942975"/>
            <a:ext cx="11538673" cy="771525"/>
          </a:xfrm>
          <a:prstGeom prst="rect">
            <a:avLst/>
          </a:prstGeom>
        </p:spPr>
        <p:txBody>
          <a:bodyPr anchor="t" rtlCol="false" tIns="0" lIns="0" bIns="0" rIns="0">
            <a:spAutoFit/>
          </a:bodyPr>
          <a:lstStyle/>
          <a:p>
            <a:pPr algn="ctr">
              <a:lnSpc>
                <a:spcPts val="6300"/>
              </a:lnSpc>
              <a:spcBef>
                <a:spcPct val="0"/>
              </a:spcBef>
            </a:pPr>
            <a:r>
              <a:rPr lang="en-US" sz="4500">
                <a:solidFill>
                  <a:srgbClr val="000000"/>
                </a:solidFill>
                <a:latin typeface="Montserrat Heavy"/>
              </a:rPr>
              <a:t>OUR HOME PAGE ALSO INCLUDES..</a:t>
            </a:r>
          </a:p>
        </p:txBody>
      </p:sp>
      <p:sp>
        <p:nvSpPr>
          <p:cNvPr name="TextBox 18" id="18"/>
          <p:cNvSpPr txBox="true"/>
          <p:nvPr/>
        </p:nvSpPr>
        <p:spPr>
          <a:xfrm rot="0">
            <a:off x="4472635" y="7508894"/>
            <a:ext cx="1278018"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3</a:t>
            </a:r>
          </a:p>
        </p:txBody>
      </p:sp>
      <p:sp>
        <p:nvSpPr>
          <p:cNvPr name="TextBox 19" id="19"/>
          <p:cNvSpPr txBox="true"/>
          <p:nvPr/>
        </p:nvSpPr>
        <p:spPr>
          <a:xfrm rot="0">
            <a:off x="2900033" y="4075189"/>
            <a:ext cx="4423223" cy="2997732"/>
          </a:xfrm>
          <a:prstGeom prst="rect">
            <a:avLst/>
          </a:prstGeom>
        </p:spPr>
        <p:txBody>
          <a:bodyPr anchor="t" rtlCol="false" tIns="0" lIns="0" bIns="0" rIns="0">
            <a:spAutoFit/>
          </a:bodyPr>
          <a:lstStyle/>
          <a:p>
            <a:pPr algn="ctr">
              <a:lnSpc>
                <a:spcPts val="3405"/>
              </a:lnSpc>
              <a:spcBef>
                <a:spcPct val="0"/>
              </a:spcBef>
            </a:pPr>
            <a:r>
              <a:rPr lang="en-US" sz="2432">
                <a:solidFill>
                  <a:srgbClr val="FFFFFF"/>
                </a:solidFill>
                <a:latin typeface="Montserrat Bold"/>
              </a:rPr>
              <a:t>Establish leaderboards to highlight top players across various categories, incorporating ranking systems that foster healthy competition and player recognition.</a:t>
            </a:r>
          </a:p>
        </p:txBody>
      </p:sp>
      <p:sp>
        <p:nvSpPr>
          <p:cNvPr name="TextBox 20" id="20"/>
          <p:cNvSpPr txBox="true"/>
          <p:nvPr/>
        </p:nvSpPr>
        <p:spPr>
          <a:xfrm rot="0">
            <a:off x="3426407" y="2670962"/>
            <a:ext cx="3370475" cy="985300"/>
          </a:xfrm>
          <a:prstGeom prst="rect">
            <a:avLst/>
          </a:prstGeom>
        </p:spPr>
        <p:txBody>
          <a:bodyPr anchor="t" rtlCol="false" tIns="0" lIns="0" bIns="0" rIns="0">
            <a:spAutoFit/>
          </a:bodyPr>
          <a:lstStyle/>
          <a:p>
            <a:pPr algn="ctr">
              <a:lnSpc>
                <a:spcPts val="3925"/>
              </a:lnSpc>
            </a:pPr>
            <a:r>
              <a:rPr lang="en-US" sz="3191">
                <a:solidFill>
                  <a:srgbClr val="FFFFFF"/>
                </a:solidFill>
                <a:latin typeface="Montserrat Heavy"/>
              </a:rPr>
              <a:t>PREVIOUS SCORES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011" y="0"/>
            <a:ext cx="3753853" cy="3753853"/>
          </a:xfrm>
          <a:custGeom>
            <a:avLst/>
            <a:gdLst/>
            <a:ahLst/>
            <a:cxnLst/>
            <a:rect r="r" b="b" t="t" l="l"/>
            <a:pathLst>
              <a:path h="3753853" w="3753853">
                <a:moveTo>
                  <a:pt x="0" y="0"/>
                </a:moveTo>
                <a:lnTo>
                  <a:pt x="3753853" y="0"/>
                </a:lnTo>
                <a:lnTo>
                  <a:pt x="3753853" y="3753853"/>
                </a:lnTo>
                <a:lnTo>
                  <a:pt x="0" y="3753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5182" y="2272982"/>
            <a:ext cx="5887889" cy="6100573"/>
            <a:chOff x="0" y="0"/>
            <a:chExt cx="1550720" cy="1606735"/>
          </a:xfrm>
        </p:grpSpPr>
        <p:sp>
          <p:nvSpPr>
            <p:cNvPr name="Freeform 4" id="4"/>
            <p:cNvSpPr/>
            <p:nvPr/>
          </p:nvSpPr>
          <p:spPr>
            <a:xfrm flipH="false" flipV="false" rot="0">
              <a:off x="0" y="0"/>
              <a:ext cx="1550720" cy="1606735"/>
            </a:xfrm>
            <a:custGeom>
              <a:avLst/>
              <a:gdLst/>
              <a:ahLst/>
              <a:cxnLst/>
              <a:rect r="r" b="b" t="t" l="l"/>
              <a:pathLst>
                <a:path h="1606735" w="1550720">
                  <a:moveTo>
                    <a:pt x="34187" y="0"/>
                  </a:moveTo>
                  <a:lnTo>
                    <a:pt x="1516533" y="0"/>
                  </a:lnTo>
                  <a:cubicBezTo>
                    <a:pt x="1535414" y="0"/>
                    <a:pt x="1550720" y="15306"/>
                    <a:pt x="1550720" y="34187"/>
                  </a:cubicBezTo>
                  <a:lnTo>
                    <a:pt x="1550720" y="1572548"/>
                  </a:lnTo>
                  <a:cubicBezTo>
                    <a:pt x="1550720" y="1591429"/>
                    <a:pt x="1535414" y="1606735"/>
                    <a:pt x="1516533" y="1606735"/>
                  </a:cubicBezTo>
                  <a:lnTo>
                    <a:pt x="34187" y="1606735"/>
                  </a:lnTo>
                  <a:cubicBezTo>
                    <a:pt x="15306" y="1606735"/>
                    <a:pt x="0" y="1591429"/>
                    <a:pt x="0" y="1572548"/>
                  </a:cubicBezTo>
                  <a:lnTo>
                    <a:pt x="0" y="34187"/>
                  </a:lnTo>
                  <a:cubicBezTo>
                    <a:pt x="0" y="15306"/>
                    <a:pt x="15306" y="0"/>
                    <a:pt x="34187" y="0"/>
                  </a:cubicBezTo>
                  <a:close/>
                </a:path>
              </a:pathLst>
            </a:custGeom>
            <a:solidFill>
              <a:srgbClr val="F18470"/>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6647" y="2589162"/>
            <a:ext cx="5836021" cy="6100573"/>
            <a:chOff x="0" y="0"/>
            <a:chExt cx="1537059" cy="1606735"/>
          </a:xfrm>
        </p:grpSpPr>
        <p:sp>
          <p:nvSpPr>
            <p:cNvPr name="Freeform 7" id="7"/>
            <p:cNvSpPr/>
            <p:nvPr/>
          </p:nvSpPr>
          <p:spPr>
            <a:xfrm flipH="false" flipV="false" rot="0">
              <a:off x="0" y="0"/>
              <a:ext cx="1537059" cy="1606735"/>
            </a:xfrm>
            <a:custGeom>
              <a:avLst/>
              <a:gdLst/>
              <a:ahLst/>
              <a:cxnLst/>
              <a:rect r="r" b="b" t="t" l="l"/>
              <a:pathLst>
                <a:path h="1606735" w="1537059">
                  <a:moveTo>
                    <a:pt x="34491" y="0"/>
                  </a:moveTo>
                  <a:lnTo>
                    <a:pt x="1502568" y="0"/>
                  </a:lnTo>
                  <a:cubicBezTo>
                    <a:pt x="1511716" y="0"/>
                    <a:pt x="1520489" y="3634"/>
                    <a:pt x="1526957" y="10102"/>
                  </a:cubicBezTo>
                  <a:cubicBezTo>
                    <a:pt x="1533425" y="16570"/>
                    <a:pt x="1537059" y="25343"/>
                    <a:pt x="1537059" y="34491"/>
                  </a:cubicBezTo>
                  <a:lnTo>
                    <a:pt x="1537059" y="1572244"/>
                  </a:lnTo>
                  <a:cubicBezTo>
                    <a:pt x="1537059" y="1591293"/>
                    <a:pt x="1521617" y="1606735"/>
                    <a:pt x="1502568" y="1606735"/>
                  </a:cubicBezTo>
                  <a:lnTo>
                    <a:pt x="34491" y="1606735"/>
                  </a:lnTo>
                  <a:cubicBezTo>
                    <a:pt x="25343" y="1606735"/>
                    <a:pt x="16570" y="1603101"/>
                    <a:pt x="10102" y="1596633"/>
                  </a:cubicBezTo>
                  <a:cubicBezTo>
                    <a:pt x="3634" y="1590165"/>
                    <a:pt x="0" y="1581392"/>
                    <a:pt x="0" y="1572244"/>
                  </a:cubicBezTo>
                  <a:lnTo>
                    <a:pt x="0" y="34491"/>
                  </a:lnTo>
                  <a:cubicBezTo>
                    <a:pt x="0" y="25343"/>
                    <a:pt x="3634" y="16570"/>
                    <a:pt x="10102" y="10102"/>
                  </a:cubicBezTo>
                  <a:cubicBezTo>
                    <a:pt x="16570" y="3634"/>
                    <a:pt x="25343" y="0"/>
                    <a:pt x="34491" y="0"/>
                  </a:cubicBezTo>
                  <a:close/>
                </a:path>
              </a:pathLst>
            </a:custGeom>
            <a:solidFill>
              <a:srgbClr val="F1847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44830" y="7642987"/>
            <a:ext cx="2093495" cy="20934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157911" y="7642987"/>
            <a:ext cx="2093495" cy="20934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F4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099126" y="942975"/>
            <a:ext cx="11538673" cy="771525"/>
          </a:xfrm>
          <a:prstGeom prst="rect">
            <a:avLst/>
          </a:prstGeom>
        </p:spPr>
        <p:txBody>
          <a:bodyPr anchor="t" rtlCol="false" tIns="0" lIns="0" bIns="0" rIns="0">
            <a:spAutoFit/>
          </a:bodyPr>
          <a:lstStyle/>
          <a:p>
            <a:pPr algn="ctr">
              <a:lnSpc>
                <a:spcPts val="6300"/>
              </a:lnSpc>
              <a:spcBef>
                <a:spcPct val="0"/>
              </a:spcBef>
            </a:pPr>
            <a:r>
              <a:rPr lang="en-US" sz="4500">
                <a:solidFill>
                  <a:srgbClr val="000000"/>
                </a:solidFill>
                <a:latin typeface="Montserrat Heavy"/>
              </a:rPr>
              <a:t>OUR HOME PAGE ALSO INCLUDES..</a:t>
            </a:r>
          </a:p>
        </p:txBody>
      </p:sp>
      <p:sp>
        <p:nvSpPr>
          <p:cNvPr name="TextBox 16" id="16"/>
          <p:cNvSpPr txBox="true"/>
          <p:nvPr/>
        </p:nvSpPr>
        <p:spPr>
          <a:xfrm rot="0">
            <a:off x="3452568" y="7778192"/>
            <a:ext cx="1278018"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4</a:t>
            </a:r>
          </a:p>
        </p:txBody>
      </p:sp>
      <p:sp>
        <p:nvSpPr>
          <p:cNvPr name="TextBox 17" id="17"/>
          <p:cNvSpPr txBox="true"/>
          <p:nvPr/>
        </p:nvSpPr>
        <p:spPr>
          <a:xfrm rot="0">
            <a:off x="12536263" y="7778192"/>
            <a:ext cx="1336790" cy="1642110"/>
          </a:xfrm>
          <a:prstGeom prst="rect">
            <a:avLst/>
          </a:prstGeom>
        </p:spPr>
        <p:txBody>
          <a:bodyPr anchor="t" rtlCol="false" tIns="0" lIns="0" bIns="0" rIns="0">
            <a:spAutoFit/>
          </a:bodyPr>
          <a:lstStyle/>
          <a:p>
            <a:pPr algn="ctr">
              <a:lnSpc>
                <a:spcPts val="13439"/>
              </a:lnSpc>
              <a:spcBef>
                <a:spcPct val="0"/>
              </a:spcBef>
            </a:pPr>
            <a:r>
              <a:rPr lang="en-US" sz="9600">
                <a:solidFill>
                  <a:srgbClr val="000000"/>
                </a:solidFill>
                <a:latin typeface="Montserrat Heavy"/>
              </a:rPr>
              <a:t>5</a:t>
            </a:r>
          </a:p>
        </p:txBody>
      </p:sp>
      <p:sp>
        <p:nvSpPr>
          <p:cNvPr name="TextBox 18" id="18"/>
          <p:cNvSpPr txBox="true"/>
          <p:nvPr/>
        </p:nvSpPr>
        <p:spPr>
          <a:xfrm rot="0">
            <a:off x="1879966" y="4344487"/>
            <a:ext cx="4423223" cy="2997732"/>
          </a:xfrm>
          <a:prstGeom prst="rect">
            <a:avLst/>
          </a:prstGeom>
        </p:spPr>
        <p:txBody>
          <a:bodyPr anchor="t" rtlCol="false" tIns="0" lIns="0" bIns="0" rIns="0">
            <a:spAutoFit/>
          </a:bodyPr>
          <a:lstStyle/>
          <a:p>
            <a:pPr algn="ctr">
              <a:lnSpc>
                <a:spcPts val="3405"/>
              </a:lnSpc>
              <a:spcBef>
                <a:spcPct val="0"/>
              </a:spcBef>
            </a:pPr>
            <a:r>
              <a:rPr lang="en-US" sz="2432">
                <a:solidFill>
                  <a:srgbClr val="FFFFFF"/>
                </a:solidFill>
                <a:latin typeface="Montserrat Bold"/>
              </a:rPr>
              <a:t>Establish leaderboards to highlight top players across various categories, incorporating ranking systems that foster healthy competition and player recognition.</a:t>
            </a:r>
          </a:p>
        </p:txBody>
      </p:sp>
      <p:sp>
        <p:nvSpPr>
          <p:cNvPr name="TextBox 19" id="19"/>
          <p:cNvSpPr txBox="true"/>
          <p:nvPr/>
        </p:nvSpPr>
        <p:spPr>
          <a:xfrm rot="0">
            <a:off x="10801290" y="4440856"/>
            <a:ext cx="4806736" cy="2795468"/>
          </a:xfrm>
          <a:prstGeom prst="rect">
            <a:avLst/>
          </a:prstGeom>
        </p:spPr>
        <p:txBody>
          <a:bodyPr anchor="t" rtlCol="false" tIns="0" lIns="0" bIns="0" rIns="0">
            <a:spAutoFit/>
          </a:bodyPr>
          <a:lstStyle/>
          <a:p>
            <a:pPr algn="ctr">
              <a:lnSpc>
                <a:spcPts val="3700"/>
              </a:lnSpc>
            </a:pPr>
          </a:p>
          <a:p>
            <a:pPr algn="ctr">
              <a:lnSpc>
                <a:spcPts val="3700"/>
              </a:lnSpc>
              <a:spcBef>
                <a:spcPct val="0"/>
              </a:spcBef>
            </a:pPr>
            <a:r>
              <a:rPr lang="en-US" sz="2643">
                <a:solidFill>
                  <a:srgbClr val="FFFFFF"/>
                </a:solidFill>
                <a:latin typeface="Montserrat Bold"/>
              </a:rPr>
              <a:t>To enhance security, users have the capability to log out from their accounts once they've finished playing games. </a:t>
            </a:r>
          </a:p>
        </p:txBody>
      </p:sp>
      <p:grpSp>
        <p:nvGrpSpPr>
          <p:cNvPr name="Group 20" id="20"/>
          <p:cNvGrpSpPr/>
          <p:nvPr/>
        </p:nvGrpSpPr>
        <p:grpSpPr>
          <a:xfrm rot="0">
            <a:off x="2358692" y="2784002"/>
            <a:ext cx="3465770" cy="1307343"/>
            <a:chOff x="0" y="0"/>
            <a:chExt cx="812800" cy="306601"/>
          </a:xfrm>
        </p:grpSpPr>
        <p:sp>
          <p:nvSpPr>
            <p:cNvPr name="Freeform 21" id="21"/>
            <p:cNvSpPr/>
            <p:nvPr/>
          </p:nvSpPr>
          <p:spPr>
            <a:xfrm flipH="false" flipV="false" rot="0">
              <a:off x="0" y="0"/>
              <a:ext cx="812800" cy="306601"/>
            </a:xfrm>
            <a:custGeom>
              <a:avLst/>
              <a:gdLst/>
              <a:ahLst/>
              <a:cxnLst/>
              <a:rect r="r" b="b" t="t" l="l"/>
              <a:pathLst>
                <a:path h="306601" w="812800">
                  <a:moveTo>
                    <a:pt x="127000" y="0"/>
                  </a:moveTo>
                  <a:lnTo>
                    <a:pt x="685800" y="0"/>
                  </a:lnTo>
                  <a:cubicBezTo>
                    <a:pt x="755940" y="0"/>
                    <a:pt x="812800" y="56860"/>
                    <a:pt x="812800" y="127000"/>
                  </a:cubicBezTo>
                  <a:lnTo>
                    <a:pt x="812800" y="179601"/>
                  </a:lnTo>
                  <a:cubicBezTo>
                    <a:pt x="812800" y="249741"/>
                    <a:pt x="755940" y="306601"/>
                    <a:pt x="685800" y="306601"/>
                  </a:cubicBezTo>
                  <a:lnTo>
                    <a:pt x="127000" y="306601"/>
                  </a:lnTo>
                  <a:cubicBezTo>
                    <a:pt x="93318" y="306601"/>
                    <a:pt x="61015" y="293220"/>
                    <a:pt x="37197" y="269403"/>
                  </a:cubicBezTo>
                  <a:cubicBezTo>
                    <a:pt x="13380" y="245586"/>
                    <a:pt x="0" y="213283"/>
                    <a:pt x="0" y="179601"/>
                  </a:cubicBezTo>
                  <a:lnTo>
                    <a:pt x="0" y="127000"/>
                  </a:lnTo>
                  <a:cubicBezTo>
                    <a:pt x="0" y="56860"/>
                    <a:pt x="56860" y="0"/>
                    <a:pt x="127000" y="0"/>
                  </a:cubicBezTo>
                  <a:close/>
                </a:path>
              </a:pathLst>
            </a:custGeom>
            <a:solidFill>
              <a:srgbClr val="E14F4A"/>
            </a:solidFill>
          </p:spPr>
        </p:sp>
        <p:sp>
          <p:nvSpPr>
            <p:cNvPr name="TextBox 22" id="22"/>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23" id="23"/>
          <p:cNvSpPr txBox="true"/>
          <p:nvPr/>
        </p:nvSpPr>
        <p:spPr>
          <a:xfrm rot="0">
            <a:off x="2406340" y="2940260"/>
            <a:ext cx="3370475" cy="985300"/>
          </a:xfrm>
          <a:prstGeom prst="rect">
            <a:avLst/>
          </a:prstGeom>
        </p:spPr>
        <p:txBody>
          <a:bodyPr anchor="t" rtlCol="false" tIns="0" lIns="0" bIns="0" rIns="0">
            <a:spAutoFit/>
          </a:bodyPr>
          <a:lstStyle/>
          <a:p>
            <a:pPr algn="ctr">
              <a:lnSpc>
                <a:spcPts val="3925"/>
              </a:lnSpc>
            </a:pPr>
            <a:r>
              <a:rPr lang="en-US" sz="3191">
                <a:solidFill>
                  <a:srgbClr val="FFFFFF"/>
                </a:solidFill>
                <a:latin typeface="Montserrat Heavy"/>
              </a:rPr>
              <a:t>PREVIOUS SCORES</a:t>
            </a:r>
          </a:p>
        </p:txBody>
      </p:sp>
      <p:grpSp>
        <p:nvGrpSpPr>
          <p:cNvPr name="Group 24" id="24"/>
          <p:cNvGrpSpPr/>
          <p:nvPr/>
        </p:nvGrpSpPr>
        <p:grpSpPr>
          <a:xfrm rot="0">
            <a:off x="11440653" y="3100181"/>
            <a:ext cx="3528010" cy="1088920"/>
            <a:chOff x="0" y="0"/>
            <a:chExt cx="928288" cy="286516"/>
          </a:xfrm>
        </p:grpSpPr>
        <p:sp>
          <p:nvSpPr>
            <p:cNvPr name="Freeform 25" id="25"/>
            <p:cNvSpPr/>
            <p:nvPr/>
          </p:nvSpPr>
          <p:spPr>
            <a:xfrm flipH="false" flipV="false" rot="0">
              <a:off x="0" y="0"/>
              <a:ext cx="928288" cy="286516"/>
            </a:xfrm>
            <a:custGeom>
              <a:avLst/>
              <a:gdLst/>
              <a:ahLst/>
              <a:cxnLst/>
              <a:rect r="r" b="b" t="t" l="l"/>
              <a:pathLst>
                <a:path h="286516" w="928288">
                  <a:moveTo>
                    <a:pt x="124760" y="0"/>
                  </a:moveTo>
                  <a:lnTo>
                    <a:pt x="803529" y="0"/>
                  </a:lnTo>
                  <a:cubicBezTo>
                    <a:pt x="872432" y="0"/>
                    <a:pt x="928288" y="55857"/>
                    <a:pt x="928288" y="124760"/>
                  </a:cubicBezTo>
                  <a:lnTo>
                    <a:pt x="928288" y="161757"/>
                  </a:lnTo>
                  <a:cubicBezTo>
                    <a:pt x="928288" y="194845"/>
                    <a:pt x="915144" y="226578"/>
                    <a:pt x="891747" y="249975"/>
                  </a:cubicBezTo>
                  <a:cubicBezTo>
                    <a:pt x="868350" y="273372"/>
                    <a:pt x="836617" y="286516"/>
                    <a:pt x="803529" y="286516"/>
                  </a:cubicBezTo>
                  <a:lnTo>
                    <a:pt x="124760" y="286516"/>
                  </a:lnTo>
                  <a:cubicBezTo>
                    <a:pt x="91671" y="286516"/>
                    <a:pt x="59938" y="273372"/>
                    <a:pt x="36541" y="249975"/>
                  </a:cubicBezTo>
                  <a:cubicBezTo>
                    <a:pt x="13144" y="226578"/>
                    <a:pt x="0" y="194845"/>
                    <a:pt x="0" y="161757"/>
                  </a:cubicBezTo>
                  <a:lnTo>
                    <a:pt x="0" y="124760"/>
                  </a:lnTo>
                  <a:cubicBezTo>
                    <a:pt x="0" y="91671"/>
                    <a:pt x="13144" y="59938"/>
                    <a:pt x="36541" y="36541"/>
                  </a:cubicBezTo>
                  <a:cubicBezTo>
                    <a:pt x="59938" y="13144"/>
                    <a:pt x="91671" y="0"/>
                    <a:pt x="124760" y="0"/>
                  </a:cubicBezTo>
                  <a:close/>
                </a:path>
              </a:pathLst>
            </a:custGeom>
            <a:solidFill>
              <a:srgbClr val="E14F4A"/>
            </a:solidFill>
          </p:spPr>
        </p:sp>
        <p:sp>
          <p:nvSpPr>
            <p:cNvPr name="TextBox 26" id="26"/>
            <p:cNvSpPr txBox="true"/>
            <p:nvPr/>
          </p:nvSpPr>
          <p:spPr>
            <a:xfrm>
              <a:off x="0" y="-38100"/>
              <a:ext cx="812800" cy="850900"/>
            </a:xfrm>
            <a:prstGeom prst="rect">
              <a:avLst/>
            </a:prstGeom>
          </p:spPr>
          <p:txBody>
            <a:bodyPr anchor="ctr" rtlCol="false" tIns="33776" lIns="33776" bIns="33776" rIns="33776"/>
            <a:lstStyle/>
            <a:p>
              <a:pPr algn="ctr">
                <a:lnSpc>
                  <a:spcPts val="2659"/>
                </a:lnSpc>
              </a:pPr>
            </a:p>
          </p:txBody>
        </p:sp>
      </p:grpSp>
      <p:sp>
        <p:nvSpPr>
          <p:cNvPr name="TextBox 27" id="27"/>
          <p:cNvSpPr txBox="true"/>
          <p:nvPr/>
        </p:nvSpPr>
        <p:spPr>
          <a:xfrm rot="0">
            <a:off x="11702582" y="3407554"/>
            <a:ext cx="3004152" cy="464650"/>
          </a:xfrm>
          <a:prstGeom prst="rect">
            <a:avLst/>
          </a:prstGeom>
        </p:spPr>
        <p:txBody>
          <a:bodyPr anchor="t" rtlCol="false" tIns="0" lIns="0" bIns="0" rIns="0">
            <a:spAutoFit/>
          </a:bodyPr>
          <a:lstStyle/>
          <a:p>
            <a:pPr algn="ctr">
              <a:lnSpc>
                <a:spcPts val="3744"/>
              </a:lnSpc>
            </a:pPr>
            <a:r>
              <a:rPr lang="en-US" sz="3044">
                <a:solidFill>
                  <a:srgbClr val="FFFFFF"/>
                </a:solidFill>
                <a:latin typeface="Montserrat Heavy"/>
              </a:rPr>
              <a:t>LOG-OUT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DAFxTnD0qpQ</dc:identifier>
  <dcterms:modified xsi:type="dcterms:W3CDTF">2011-08-01T06:04:30Z</dcterms:modified>
  <cp:revision>1</cp:revision>
  <dc:title>online gaming platform</dc:title>
</cp:coreProperties>
</file>